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4"/>
  </p:sldMasterIdLst>
  <p:notesMasterIdLst>
    <p:notesMasterId r:id="rId33"/>
  </p:notesMasterIdLst>
  <p:sldIdLst>
    <p:sldId id="281" r:id="rId5"/>
    <p:sldId id="257" r:id="rId6"/>
    <p:sldId id="282" r:id="rId7"/>
    <p:sldId id="283" r:id="rId8"/>
    <p:sldId id="284" r:id="rId9"/>
    <p:sldId id="285" r:id="rId10"/>
    <p:sldId id="286" r:id="rId11"/>
    <p:sldId id="288" r:id="rId12"/>
    <p:sldId id="289" r:id="rId13"/>
    <p:sldId id="291" r:id="rId14"/>
    <p:sldId id="292" r:id="rId15"/>
    <p:sldId id="293" r:id="rId16"/>
    <p:sldId id="294" r:id="rId17"/>
    <p:sldId id="295" r:id="rId18"/>
    <p:sldId id="296" r:id="rId19"/>
    <p:sldId id="297" r:id="rId20"/>
    <p:sldId id="298" r:id="rId21"/>
    <p:sldId id="299" r:id="rId22"/>
    <p:sldId id="300" r:id="rId23"/>
    <p:sldId id="302" r:id="rId24"/>
    <p:sldId id="303" r:id="rId25"/>
    <p:sldId id="304" r:id="rId26"/>
    <p:sldId id="307" r:id="rId27"/>
    <p:sldId id="306" r:id="rId28"/>
    <p:sldId id="311" r:id="rId29"/>
    <p:sldId id="312" r:id="rId30"/>
    <p:sldId id="309" r:id="rId31"/>
    <p:sldId id="31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152"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4/9/2024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r>
              <a:rPr lang="en-US"/>
              <a:t>6/6/2019</a:t>
            </a:r>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37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682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53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86514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851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9487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876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759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6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646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618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003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17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424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861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97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175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r>
              <a:rPr lang="en-US"/>
              <a:t>6/6/2019</a:t>
            </a:r>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9214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rchive.ics.uci.edu/ml/datasets/AI4I+2020+Predictive+Maintenance+Datase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rchive.ics.uci.edu/ml/datasets/AI4I+2020+Predictive+Maintenance+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8A1D0BB-B8F0-46D7-9453-2DC9E54FEC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3" name="Rectangle 12">
              <a:extLst>
                <a:ext uri="{FF2B5EF4-FFF2-40B4-BE49-F238E27FC236}">
                  <a16:creationId xmlns:a16="http://schemas.microsoft.com/office/drawing/2014/main" id="{D3A44EAD-8C36-423B-81F2-9BCEF6FF0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3EA4EF45-4BCE-497F-A3E5-E8A78B0DE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A86444F9-DFF7-4015-A354-A443BCF5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FF60ADBC-C1BD-4EC5-9B6F-1DF12DE5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7DF05586-9EB6-494C-8B3A-2A8534613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D279CF7F-04A6-40E3-84DD-DDC0553A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8E22FFA0-E7AE-4CCB-BFD0-C000AA64B5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AE8C830-95B3-4B62-9882-4301B7A9A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3">
            <a:alphaModFix/>
            <a:duotone>
              <a:schemeClr val="accent5">
                <a:shade val="45000"/>
                <a:satMod val="135000"/>
              </a:schemeClr>
              <a:prstClr val="white"/>
            </a:duotone>
          </a:blip>
          <a:srcRect r="-1" b="21032"/>
          <a:stretch/>
        </p:blipFill>
        <p:spPr>
          <a:xfrm>
            <a:off x="474132" y="423949"/>
            <a:ext cx="11243735" cy="5926667"/>
          </a:xfrm>
          <a:prstGeom prst="rect">
            <a:avLst/>
          </a:prstGeom>
          <a:solidFill>
            <a:schemeClr val="bg2"/>
          </a:solidFill>
        </p:spPr>
      </p:pic>
      <p:sp>
        <p:nvSpPr>
          <p:cNvPr id="23" name="Rectangle 22">
            <a:extLst>
              <a:ext uri="{FF2B5EF4-FFF2-40B4-BE49-F238E27FC236}">
                <a16:creationId xmlns:a16="http://schemas.microsoft.com/office/drawing/2014/main" id="{C3A268B2-DE26-4232-92C5-782D7513B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446FBED4-5995-42FB-8276-D25C28F2F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983223" y="2848075"/>
            <a:ext cx="8620967" cy="855132"/>
          </a:xfrm>
        </p:spPr>
        <p:txBody>
          <a:bodyPr vert="horz" lIns="91440" tIns="45720" rIns="91440" bIns="45720" rtlCol="0" anchor="ctr">
            <a:normAutofit/>
          </a:bodyPr>
          <a:lstStyle/>
          <a:p>
            <a:pPr>
              <a:lnSpc>
                <a:spcPct val="90000"/>
              </a:lnSpc>
            </a:pPr>
            <a:r>
              <a:rPr lang="en-US" sz="3100" dirty="0">
                <a:highlight>
                  <a:srgbClr val="000000"/>
                </a:highlight>
              </a:rPr>
              <a:t> PREDICTIVE ANALYSIS OF MACHINE FAILURE  </a:t>
            </a:r>
          </a:p>
        </p:txBody>
      </p:sp>
      <p:sp>
        <p:nvSpPr>
          <p:cNvPr id="7" name="TextBox 6">
            <a:extLst>
              <a:ext uri="{FF2B5EF4-FFF2-40B4-BE49-F238E27FC236}">
                <a16:creationId xmlns:a16="http://schemas.microsoft.com/office/drawing/2014/main" id="{72F880D8-C056-82B4-943A-F47ED7B7548B}"/>
              </a:ext>
            </a:extLst>
          </p:cNvPr>
          <p:cNvSpPr txBox="1"/>
          <p:nvPr/>
        </p:nvSpPr>
        <p:spPr>
          <a:xfrm>
            <a:off x="6941127" y="4034370"/>
            <a:ext cx="3041072" cy="45719"/>
          </a:xfrm>
          <a:prstGeom prst="rect">
            <a:avLst/>
          </a:prstGeom>
        </p:spPr>
        <p:txBody>
          <a:bodyPr vert="horz" lIns="91440" tIns="45720" rIns="91440" bIns="45720" rtlCol="0" anchor="t">
            <a:normAutofit fontScale="25000" lnSpcReduction="20000"/>
          </a:bodyPr>
          <a:lstStyle/>
          <a:p>
            <a:pPr>
              <a:spcBef>
                <a:spcPts val="1000"/>
              </a:spcBef>
              <a:buClr>
                <a:schemeClr val="accent1"/>
              </a:buClr>
              <a:buSzPct val="80000"/>
            </a:pPr>
            <a:endParaRPr lang="en-US" sz="1600" dirty="0">
              <a:solidFill>
                <a:schemeClr val="bg1"/>
              </a:solidFill>
            </a:endParaRPr>
          </a:p>
        </p:txBody>
      </p:sp>
      <p:sp>
        <p:nvSpPr>
          <p:cNvPr id="3" name="TextBox 2">
            <a:extLst>
              <a:ext uri="{FF2B5EF4-FFF2-40B4-BE49-F238E27FC236}">
                <a16:creationId xmlns:a16="http://schemas.microsoft.com/office/drawing/2014/main" id="{8EFE7693-026C-CE48-34EC-AE741C13F4AA}"/>
              </a:ext>
            </a:extLst>
          </p:cNvPr>
          <p:cNvSpPr txBox="1"/>
          <p:nvPr/>
        </p:nvSpPr>
        <p:spPr>
          <a:xfrm flipH="1" flipV="1">
            <a:off x="7151770" y="3535908"/>
            <a:ext cx="3467045"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983592D1-715D-6D0E-4482-452B879193E4}"/>
              </a:ext>
            </a:extLst>
          </p:cNvPr>
          <p:cNvSpPr txBox="1"/>
          <p:nvPr/>
        </p:nvSpPr>
        <p:spPr>
          <a:xfrm>
            <a:off x="5267915" y="4034370"/>
            <a:ext cx="1450249" cy="375789"/>
          </a:xfrm>
          <a:prstGeom prst="rect">
            <a:avLst/>
          </a:prstGeom>
          <a:noFill/>
        </p:spPr>
        <p:txBody>
          <a:bodyPr wrap="square" rtlCol="0">
            <a:spAutoFit/>
          </a:bodyPr>
          <a:lstStyle/>
          <a:p>
            <a:r>
              <a:rPr lang="en-US" dirty="0"/>
              <a:t>GROUP 89</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F355-F978-1BA8-3FB0-E492EFEB288D}"/>
              </a:ext>
            </a:extLst>
          </p:cNvPr>
          <p:cNvSpPr>
            <a:spLocks noGrp="1"/>
          </p:cNvSpPr>
          <p:nvPr>
            <p:ph type="title"/>
          </p:nvPr>
        </p:nvSpPr>
        <p:spPr/>
        <p:txBody>
          <a:bodyPr vert="horz" lIns="91440" tIns="45720" rIns="91440" bIns="45720" rtlCol="0" anchor="ctr">
            <a:normAutofit/>
          </a:bodyPr>
          <a:lstStyle/>
          <a:p>
            <a:pPr>
              <a:lnSpc>
                <a:spcPct val="90000"/>
              </a:lnSpc>
            </a:pPr>
            <a:r>
              <a:rPr lang="en-US" sz="2300" b="1" i="0" kern="1200" dirty="0">
                <a:solidFill>
                  <a:srgbClr val="EBEBEB"/>
                </a:solidFill>
                <a:latin typeface="+mj-lt"/>
                <a:ea typeface="+mj-ea"/>
                <a:cs typeface="+mj-cs"/>
              </a:rPr>
              <a:t>Exploratory Analysis: </a:t>
            </a:r>
            <a:r>
              <a:rPr lang="en-US" sz="2300" b="0" i="0" kern="1200" dirty="0">
                <a:solidFill>
                  <a:srgbClr val="EBEBEB"/>
                </a:solidFill>
                <a:effectLst/>
                <a:latin typeface="+mj-lt"/>
                <a:ea typeface="+mj-ea"/>
                <a:cs typeface="+mj-cs"/>
              </a:rPr>
              <a:t>Histograms for each numerical variable </a:t>
            </a:r>
            <a:endParaRPr lang="en-US" sz="2300" b="0" i="0" kern="1200" dirty="0">
              <a:solidFill>
                <a:srgbClr val="EBEBEB"/>
              </a:solidFill>
              <a:latin typeface="+mj-lt"/>
              <a:ea typeface="+mj-ea"/>
              <a:cs typeface="+mj-cs"/>
            </a:endParaRPr>
          </a:p>
        </p:txBody>
      </p:sp>
      <p:sp>
        <p:nvSpPr>
          <p:cNvPr id="5" name="Content Placeholder 4">
            <a:extLst>
              <a:ext uri="{FF2B5EF4-FFF2-40B4-BE49-F238E27FC236}">
                <a16:creationId xmlns:a16="http://schemas.microsoft.com/office/drawing/2014/main" id="{2B1C6002-91A7-8D47-FF96-5E35C421F22F}"/>
              </a:ext>
            </a:extLst>
          </p:cNvPr>
          <p:cNvSpPr>
            <a:spLocks noGrp="1"/>
          </p:cNvSpPr>
          <p:nvPr>
            <p:ph sz="half" idx="1"/>
          </p:nvPr>
        </p:nvSpPr>
        <p:spPr>
          <a:xfrm>
            <a:off x="6815666" y="3198090"/>
            <a:ext cx="4612745" cy="2389909"/>
          </a:xfrm>
        </p:spPr>
        <p:txBody>
          <a:bodyPr vert="horz" lIns="91440" tIns="45720" rIns="91440" bIns="45720" rtlCol="0" anchor="ctr">
            <a:normAutofit/>
          </a:bodyPr>
          <a:lstStyle/>
          <a:p>
            <a:pPr marL="0" indent="0" defTabSz="260604">
              <a:lnSpc>
                <a:spcPct val="90000"/>
              </a:lnSpc>
              <a:spcBef>
                <a:spcPts val="0"/>
              </a:spcBef>
              <a:buNone/>
            </a:pPr>
            <a:r>
              <a:rPr lang="en-IN" sz="1600" b="1" i="0" kern="1200" dirty="0">
                <a:solidFill>
                  <a:schemeClr val="tx1">
                    <a:lumMod val="75000"/>
                    <a:lumOff val="25000"/>
                  </a:schemeClr>
                </a:solidFill>
                <a:latin typeface="Lucida Bright" panose="02040602050505020304" pitchFamily="18" charset="0"/>
                <a:ea typeface="Batang" panose="02030600000101010101" pitchFamily="18" charset="-127"/>
                <a:cs typeface="+mn-cs"/>
              </a:rPr>
              <a:t>Air temperature [K]: </a:t>
            </a:r>
            <a:r>
              <a:rPr lang="en-IN" sz="1600" b="0" i="0" kern="1200" dirty="0">
                <a:solidFill>
                  <a:schemeClr val="tx1">
                    <a:lumMod val="75000"/>
                    <a:lumOff val="25000"/>
                  </a:schemeClr>
                </a:solidFill>
                <a:latin typeface="Lucida Bright" panose="02040602050505020304" pitchFamily="18" charset="0"/>
                <a:ea typeface="Batang" panose="02030600000101010101" pitchFamily="18" charset="-127"/>
                <a:cs typeface="+mn-cs"/>
              </a:rPr>
              <a:t>The distribution is approximately normal with a slight left skew. The majority of the values fall between 295 K and 305 K.</a:t>
            </a:r>
          </a:p>
          <a:p>
            <a:pPr marL="0" indent="0" defTabSz="260604">
              <a:lnSpc>
                <a:spcPct val="90000"/>
              </a:lnSpc>
              <a:spcBef>
                <a:spcPts val="0"/>
              </a:spcBef>
              <a:buNone/>
            </a:pPr>
            <a:endParaRPr lang="en-US" sz="1600" b="0" i="0" kern="1200" dirty="0">
              <a:solidFill>
                <a:schemeClr val="tx1">
                  <a:lumMod val="75000"/>
                  <a:lumOff val="25000"/>
                </a:schemeClr>
              </a:solidFill>
              <a:latin typeface="Lucida Bright" panose="02040602050505020304" pitchFamily="18" charset="0"/>
              <a:ea typeface="Batang" panose="02030600000101010101" pitchFamily="18" charset="-127"/>
              <a:cs typeface="+mn-cs"/>
            </a:endParaRPr>
          </a:p>
          <a:p>
            <a:pPr marL="0" indent="0" defTabSz="260604">
              <a:lnSpc>
                <a:spcPct val="90000"/>
              </a:lnSpc>
              <a:spcBef>
                <a:spcPts val="0"/>
              </a:spcBef>
              <a:buNone/>
            </a:pPr>
            <a:r>
              <a:rPr lang="en-IN" sz="1600" b="1" i="0" kern="1200" dirty="0">
                <a:solidFill>
                  <a:schemeClr val="tx1">
                    <a:lumMod val="75000"/>
                    <a:lumOff val="25000"/>
                  </a:schemeClr>
                </a:solidFill>
                <a:latin typeface="Lucida Bright" panose="02040602050505020304" pitchFamily="18" charset="0"/>
                <a:ea typeface="Batang" panose="02030600000101010101" pitchFamily="18" charset="-127"/>
                <a:cs typeface="+mn-cs"/>
              </a:rPr>
              <a:t>Process temperature [K]: </a:t>
            </a:r>
            <a:r>
              <a:rPr lang="en-IN" sz="1600" b="0" i="0" kern="1200" dirty="0">
                <a:solidFill>
                  <a:schemeClr val="tx1">
                    <a:lumMod val="75000"/>
                    <a:lumOff val="25000"/>
                  </a:schemeClr>
                </a:solidFill>
                <a:latin typeface="Lucida Bright" panose="02040602050505020304" pitchFamily="18" charset="0"/>
                <a:ea typeface="Batang" panose="02030600000101010101" pitchFamily="18" charset="-127"/>
                <a:cs typeface="+mn-cs"/>
              </a:rPr>
              <a:t>The distribution is approximately normal with a slight left skew. The majority of the values fall between 310 K and 320 K.</a:t>
            </a:r>
            <a:endParaRPr lang="en-US" sz="1600" b="0" i="0" kern="1200" dirty="0">
              <a:solidFill>
                <a:schemeClr val="tx1">
                  <a:lumMod val="75000"/>
                  <a:lumOff val="25000"/>
                </a:schemeClr>
              </a:solidFill>
              <a:latin typeface="Lucida Bright" panose="02040602050505020304" pitchFamily="18" charset="0"/>
              <a:ea typeface="Batang" panose="02030600000101010101" pitchFamily="18" charset="-127"/>
              <a:cs typeface="+mn-cs"/>
            </a:endParaRPr>
          </a:p>
          <a:p>
            <a:endParaRPr lang="en-US" dirty="0"/>
          </a:p>
        </p:txBody>
      </p:sp>
      <p:pic>
        <p:nvPicPr>
          <p:cNvPr id="4" name="Content Placeholder 3" descr="Chart, bar chart, histogram&#10;&#10;Description automatically generated">
            <a:extLst>
              <a:ext uri="{FF2B5EF4-FFF2-40B4-BE49-F238E27FC236}">
                <a16:creationId xmlns:a16="http://schemas.microsoft.com/office/drawing/2014/main" id="{33DBE74C-211B-9382-3494-9CB14BCAD227}"/>
              </a:ext>
            </a:extLst>
          </p:cNvPr>
          <p:cNvPicPr>
            <a:picLocks noChangeAspect="1"/>
          </p:cNvPicPr>
          <p:nvPr/>
        </p:nvPicPr>
        <p:blipFill>
          <a:blip r:embed="rId2"/>
          <a:stretch>
            <a:fillRect/>
          </a:stretch>
        </p:blipFill>
        <p:spPr>
          <a:xfrm>
            <a:off x="1147705" y="1866405"/>
            <a:ext cx="5359265" cy="453390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1572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566E-79FA-1C34-7DCB-4891EF9E0F3E}"/>
              </a:ext>
            </a:extLst>
          </p:cNvPr>
          <p:cNvSpPr>
            <a:spLocks noGrp="1"/>
          </p:cNvSpPr>
          <p:nvPr>
            <p:ph type="title"/>
          </p:nvPr>
        </p:nvSpPr>
        <p:spPr>
          <a:xfrm>
            <a:off x="1013637" y="659291"/>
            <a:ext cx="9443773" cy="706964"/>
          </a:xfrm>
        </p:spPr>
        <p:txBody>
          <a:bodyPr/>
          <a:lstStyle/>
          <a:p>
            <a:r>
              <a:rPr lang="en-US" sz="2000" b="1" i="0" kern="1200" dirty="0">
                <a:solidFill>
                  <a:srgbClr val="EBEBEB"/>
                </a:solidFill>
                <a:latin typeface="+mj-lt"/>
                <a:ea typeface="+mj-ea"/>
                <a:cs typeface="+mj-cs"/>
              </a:rPr>
              <a:t>Exploratory Analysis: </a:t>
            </a:r>
            <a:r>
              <a:rPr lang="en-US" sz="2000" b="0" i="0" kern="1200" dirty="0">
                <a:solidFill>
                  <a:srgbClr val="EBEBEB"/>
                </a:solidFill>
                <a:effectLst/>
                <a:latin typeface="+mj-lt"/>
                <a:ea typeface="+mj-ea"/>
                <a:cs typeface="+mj-cs"/>
              </a:rPr>
              <a:t>Histograms for each numerical variable </a:t>
            </a:r>
            <a:endParaRPr lang="en-US" sz="2000" dirty="0"/>
          </a:p>
        </p:txBody>
      </p:sp>
      <p:sp>
        <p:nvSpPr>
          <p:cNvPr id="9" name="Text Placeholder 8">
            <a:extLst>
              <a:ext uri="{FF2B5EF4-FFF2-40B4-BE49-F238E27FC236}">
                <a16:creationId xmlns:a16="http://schemas.microsoft.com/office/drawing/2014/main" id="{468AF777-C90F-F5EC-A94C-547178A4B83E}"/>
              </a:ext>
            </a:extLst>
          </p:cNvPr>
          <p:cNvSpPr>
            <a:spLocks noGrp="1"/>
          </p:cNvSpPr>
          <p:nvPr>
            <p:ph type="body" idx="1"/>
          </p:nvPr>
        </p:nvSpPr>
        <p:spPr>
          <a:xfrm>
            <a:off x="330200" y="5109104"/>
            <a:ext cx="3875192" cy="917954"/>
          </a:xfrm>
        </p:spPr>
        <p:txBody>
          <a:bodyPr>
            <a:normAutofit fontScale="85000" lnSpcReduction="10000"/>
          </a:bodyPr>
          <a:lstStyle/>
          <a:p>
            <a:r>
              <a:rPr lang="en-IN" sz="1800" b="1" dirty="0">
                <a:effectLst/>
                <a:latin typeface="Times New Roman" panose="02020603050405020304" pitchFamily="18" charset="0"/>
                <a:ea typeface="Batang" panose="02030600000101010101" pitchFamily="18" charset="-127"/>
              </a:rPr>
              <a:t>Rotational speed [rpm]: </a:t>
            </a:r>
            <a:r>
              <a:rPr lang="en-IN" sz="1800" dirty="0">
                <a:effectLst/>
                <a:latin typeface="Times New Roman" panose="02020603050405020304" pitchFamily="18" charset="0"/>
                <a:ea typeface="Batang" panose="02030600000101010101" pitchFamily="18" charset="-127"/>
              </a:rPr>
              <a:t>The distribution is roughly bimodal with peaks around 1375 and 1725 rpm. There is a dip in the middle around 1550 rpm.</a:t>
            </a:r>
            <a:endParaRPr lang="en-US" sz="1800" dirty="0">
              <a:effectLst/>
              <a:latin typeface="Times New Roman" panose="02020603050405020304" pitchFamily="18" charset="0"/>
              <a:ea typeface="Batang" panose="02030600000101010101" pitchFamily="18" charset="-127"/>
            </a:endParaRPr>
          </a:p>
          <a:p>
            <a:endParaRPr lang="en-US" dirty="0"/>
          </a:p>
        </p:txBody>
      </p:sp>
      <p:pic>
        <p:nvPicPr>
          <p:cNvPr id="4" name="Content Placeholder 3" descr="Chart, histogram&#10;&#10;Description automatically generated">
            <a:extLst>
              <a:ext uri="{FF2B5EF4-FFF2-40B4-BE49-F238E27FC236}">
                <a16:creationId xmlns:a16="http://schemas.microsoft.com/office/drawing/2014/main" id="{01FF90BF-B942-F0F8-CFC5-172B3D933EBC}"/>
              </a:ext>
            </a:extLst>
          </p:cNvPr>
          <p:cNvPicPr>
            <a:picLocks noGrp="1" noChangeAspect="1"/>
          </p:cNvPicPr>
          <p:nvPr>
            <p:ph type="pic" idx="15"/>
          </p:nvPr>
        </p:nvPicPr>
        <p:blipFill rotWithShape="1">
          <a:blip r:embed="rId2"/>
          <a:srcRect t="-563" b="51392"/>
          <a:stretch/>
        </p:blipFill>
        <p:spPr>
          <a:xfrm>
            <a:off x="431629" y="1654388"/>
            <a:ext cx="3773762" cy="2878456"/>
          </a:xfrm>
          <a:prstGeom prst="rect">
            <a:avLst/>
          </a:prstGeom>
        </p:spPr>
      </p:pic>
      <p:sp>
        <p:nvSpPr>
          <p:cNvPr id="10" name="Text Placeholder 9">
            <a:extLst>
              <a:ext uri="{FF2B5EF4-FFF2-40B4-BE49-F238E27FC236}">
                <a16:creationId xmlns:a16="http://schemas.microsoft.com/office/drawing/2014/main" id="{27F501EC-AE5E-989F-0528-0038EBA874BF}"/>
              </a:ext>
            </a:extLst>
          </p:cNvPr>
          <p:cNvSpPr>
            <a:spLocks noGrp="1"/>
          </p:cNvSpPr>
          <p:nvPr>
            <p:ph type="body" sz="quarter" idx="3"/>
          </p:nvPr>
        </p:nvSpPr>
        <p:spPr>
          <a:xfrm>
            <a:off x="4419599" y="5020733"/>
            <a:ext cx="3395133" cy="1006324"/>
          </a:xfrm>
        </p:spPr>
        <p:txBody>
          <a:bodyPr>
            <a:normAutofit fontScale="85000" lnSpcReduction="20000"/>
          </a:bodyPr>
          <a:lstStyle/>
          <a:p>
            <a:pPr marL="0" marR="0">
              <a:spcBef>
                <a:spcPts val="0"/>
              </a:spcBef>
              <a:spcAft>
                <a:spcPts val="0"/>
              </a:spcAft>
            </a:pPr>
            <a:r>
              <a:rPr lang="en-IN" sz="1800" b="1" dirty="0">
                <a:effectLst/>
                <a:latin typeface="Times New Roman" panose="02020603050405020304" pitchFamily="18" charset="0"/>
                <a:ea typeface="Batang" panose="02030600000101010101" pitchFamily="18" charset="-127"/>
              </a:rPr>
              <a:t>Torque [Nm]: </a:t>
            </a:r>
            <a:r>
              <a:rPr lang="en-IN" sz="1800" dirty="0">
                <a:effectLst/>
                <a:latin typeface="Times New Roman" panose="02020603050405020304" pitchFamily="18" charset="0"/>
                <a:ea typeface="Batang" panose="02030600000101010101" pitchFamily="18" charset="-127"/>
              </a:rPr>
              <a:t>The distribution is approximately normal with a slight left skew. The majority of the values fall between 25 Nm and 50 Nm.</a:t>
            </a:r>
            <a:endParaRPr lang="en-US" sz="1800" dirty="0">
              <a:effectLst/>
              <a:latin typeface="Times New Roman" panose="02020603050405020304" pitchFamily="18" charset="0"/>
              <a:ea typeface="Batang" panose="02030600000101010101" pitchFamily="18" charset="-127"/>
            </a:endParaRPr>
          </a:p>
          <a:p>
            <a:pPr marL="0" marR="0">
              <a:spcBef>
                <a:spcPts val="0"/>
              </a:spcBef>
              <a:spcAft>
                <a:spcPts val="0"/>
              </a:spcAft>
            </a:pPr>
            <a:r>
              <a:rPr lang="en-IN" sz="1800" dirty="0">
                <a:effectLst/>
                <a:latin typeface="Times New Roman" panose="02020603050405020304" pitchFamily="18" charset="0"/>
                <a:ea typeface="Batang" panose="02030600000101010101" pitchFamily="18" charset="-127"/>
              </a:rPr>
              <a:t>.</a:t>
            </a:r>
            <a:endParaRPr lang="en-US" sz="1800" dirty="0">
              <a:effectLst/>
              <a:latin typeface="Times New Roman" panose="02020603050405020304" pitchFamily="18" charset="0"/>
              <a:ea typeface="Batang" panose="02030600000101010101" pitchFamily="18" charset="-127"/>
            </a:endParaRPr>
          </a:p>
          <a:p>
            <a:endParaRPr lang="en-US" dirty="0"/>
          </a:p>
        </p:txBody>
      </p:sp>
      <p:sp>
        <p:nvSpPr>
          <p:cNvPr id="12" name="Picture Placeholder 11">
            <a:extLst>
              <a:ext uri="{FF2B5EF4-FFF2-40B4-BE49-F238E27FC236}">
                <a16:creationId xmlns:a16="http://schemas.microsoft.com/office/drawing/2014/main" id="{F1FB1449-711B-B6FA-4D59-9380045AFD8F}"/>
              </a:ext>
            </a:extLst>
          </p:cNvPr>
          <p:cNvSpPr>
            <a:spLocks noGrp="1"/>
          </p:cNvSpPr>
          <p:nvPr>
            <p:ph type="pic" idx="21"/>
          </p:nvPr>
        </p:nvSpPr>
        <p:spPr/>
        <p:txBody>
          <a:bodyPr/>
          <a:lstStyle/>
          <a:p>
            <a:endParaRPr lang="en-US"/>
          </a:p>
        </p:txBody>
      </p:sp>
      <p:sp>
        <p:nvSpPr>
          <p:cNvPr id="11" name="Text Placeholder 10">
            <a:extLst>
              <a:ext uri="{FF2B5EF4-FFF2-40B4-BE49-F238E27FC236}">
                <a16:creationId xmlns:a16="http://schemas.microsoft.com/office/drawing/2014/main" id="{4F09533A-5BA6-7BB6-B40F-EBF901D35ADD}"/>
              </a:ext>
            </a:extLst>
          </p:cNvPr>
          <p:cNvSpPr>
            <a:spLocks noGrp="1"/>
          </p:cNvSpPr>
          <p:nvPr>
            <p:ph type="body" sz="quarter" idx="13"/>
          </p:nvPr>
        </p:nvSpPr>
        <p:spPr>
          <a:xfrm>
            <a:off x="7941734" y="4966380"/>
            <a:ext cx="3920066" cy="917952"/>
          </a:xfrm>
        </p:spPr>
        <p:txBody>
          <a:bodyPr>
            <a:normAutofit fontScale="85000" lnSpcReduction="10000"/>
          </a:bodyPr>
          <a:lstStyle/>
          <a:p>
            <a:pPr marL="0" marR="0">
              <a:spcBef>
                <a:spcPts val="0"/>
              </a:spcBef>
              <a:spcAft>
                <a:spcPts val="0"/>
              </a:spcAft>
            </a:pPr>
            <a:r>
              <a:rPr lang="en-IN" sz="1800" b="1" dirty="0">
                <a:effectLst/>
                <a:latin typeface="Times New Roman" panose="02020603050405020304" pitchFamily="18" charset="0"/>
                <a:ea typeface="Batang" panose="02030600000101010101" pitchFamily="18" charset="-127"/>
              </a:rPr>
              <a:t>Tool wear [min]: </a:t>
            </a:r>
            <a:r>
              <a:rPr lang="en-IN" sz="1800" dirty="0">
                <a:effectLst/>
                <a:latin typeface="Times New Roman" panose="02020603050405020304" pitchFamily="18" charset="0"/>
                <a:ea typeface="Batang" panose="02030600000101010101" pitchFamily="18" charset="-127"/>
              </a:rPr>
              <a:t>The distribution is right-skewed, with most values falling below 50 minutes. There is a long tail of values up to around 200 minutes.</a:t>
            </a:r>
            <a:endParaRPr lang="en-US" sz="1800" dirty="0">
              <a:effectLst/>
              <a:latin typeface="Times New Roman" panose="02020603050405020304" pitchFamily="18" charset="0"/>
              <a:ea typeface="Batang" panose="02030600000101010101" pitchFamily="18" charset="-127"/>
            </a:endParaRPr>
          </a:p>
          <a:p>
            <a:endParaRPr lang="en-US" dirty="0"/>
          </a:p>
        </p:txBody>
      </p:sp>
      <p:pic>
        <p:nvPicPr>
          <p:cNvPr id="15" name="Picture Placeholder 14" descr="Chart, histogram&#10;&#10;Description automatically generated">
            <a:extLst>
              <a:ext uri="{FF2B5EF4-FFF2-40B4-BE49-F238E27FC236}">
                <a16:creationId xmlns:a16="http://schemas.microsoft.com/office/drawing/2014/main" id="{A8F241BA-8B6E-C9B1-4078-991CF75D02D3}"/>
              </a:ext>
            </a:extLst>
          </p:cNvPr>
          <p:cNvPicPr>
            <a:picLocks noGrp="1" noChangeAspect="1"/>
          </p:cNvPicPr>
          <p:nvPr>
            <p:ph type="pic" idx="22"/>
          </p:nvPr>
        </p:nvPicPr>
        <p:blipFill rotWithShape="1">
          <a:blip r:embed="rId3"/>
          <a:srcRect t="914" b="-2434"/>
          <a:stretch/>
        </p:blipFill>
        <p:spPr>
          <a:xfrm>
            <a:off x="8202829" y="1654385"/>
            <a:ext cx="3557542" cy="3103881"/>
          </a:xfrm>
          <a:prstGeom prst="rect">
            <a:avLst/>
          </a:prstGeom>
        </p:spPr>
      </p:pic>
      <p:pic>
        <p:nvPicPr>
          <p:cNvPr id="14" name="Picture 13" descr="Chart, histogram&#10;&#10;Description automatically generated">
            <a:extLst>
              <a:ext uri="{FF2B5EF4-FFF2-40B4-BE49-F238E27FC236}">
                <a16:creationId xmlns:a16="http://schemas.microsoft.com/office/drawing/2014/main" id="{F8BD9F30-953F-5A49-ACAE-68CDE4A81AD3}"/>
              </a:ext>
            </a:extLst>
          </p:cNvPr>
          <p:cNvPicPr>
            <a:picLocks noChangeAspect="1"/>
          </p:cNvPicPr>
          <p:nvPr/>
        </p:nvPicPr>
        <p:blipFill rotWithShape="1">
          <a:blip r:embed="rId2"/>
          <a:srcRect t="48559"/>
          <a:stretch/>
        </p:blipFill>
        <p:spPr>
          <a:xfrm>
            <a:off x="4205390" y="1680631"/>
            <a:ext cx="3997437" cy="2857501"/>
          </a:xfrm>
          <a:prstGeom prst="rect">
            <a:avLst/>
          </a:prstGeom>
        </p:spPr>
      </p:pic>
    </p:spTree>
    <p:extLst>
      <p:ext uri="{BB962C8B-B14F-4D97-AF65-F5344CB8AC3E}">
        <p14:creationId xmlns:p14="http://schemas.microsoft.com/office/powerpoint/2010/main" val="6162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7789-3360-D8D1-91B4-EEA9151349D9}"/>
              </a:ext>
            </a:extLst>
          </p:cNvPr>
          <p:cNvSpPr>
            <a:spLocks noGrp="1"/>
          </p:cNvSpPr>
          <p:nvPr>
            <p:ph type="title"/>
          </p:nvPr>
        </p:nvSpPr>
        <p:spPr>
          <a:xfrm>
            <a:off x="1535954" y="965202"/>
            <a:ext cx="8761413" cy="706964"/>
          </a:xfrm>
        </p:spPr>
        <p:txBody>
          <a:bodyPr/>
          <a:lstStyle/>
          <a:p>
            <a:r>
              <a:rPr lang="en-US" sz="3200" b="1" i="0" kern="1200" dirty="0">
                <a:solidFill>
                  <a:srgbClr val="EBEBEB"/>
                </a:solidFill>
                <a:ea typeface="+mj-ea"/>
                <a:cs typeface="+mj-cs"/>
              </a:rPr>
              <a:t>Exploratory Analysis: </a:t>
            </a:r>
            <a:r>
              <a:rPr lang="en-US" sz="2400" dirty="0">
                <a:effectLst/>
                <a:ea typeface="Batang" panose="02030600000101010101" pitchFamily="18" charset="-127"/>
              </a:rPr>
              <a:t>Frequency of machine failure</a:t>
            </a:r>
            <a:br>
              <a:rPr lang="en-US" sz="2000" dirty="0">
                <a:effectLst/>
                <a:latin typeface="Times New Roman" panose="02020603050405020304" pitchFamily="18" charset="0"/>
                <a:ea typeface="Batang" panose="02030600000101010101" pitchFamily="18" charset="-127"/>
              </a:rPr>
            </a:br>
            <a:endParaRPr lang="en-US" dirty="0"/>
          </a:p>
        </p:txBody>
      </p:sp>
      <p:pic>
        <p:nvPicPr>
          <p:cNvPr id="4" name="Content Placeholder 3" descr="Chart, bar chart&#10;&#10;Description automatically generated">
            <a:extLst>
              <a:ext uri="{FF2B5EF4-FFF2-40B4-BE49-F238E27FC236}">
                <a16:creationId xmlns:a16="http://schemas.microsoft.com/office/drawing/2014/main" id="{1EB1BDBC-0CB3-7105-7539-1BBCDC788FD8}"/>
              </a:ext>
            </a:extLst>
          </p:cNvPr>
          <p:cNvPicPr>
            <a:picLocks noGrp="1" noChangeAspect="1"/>
          </p:cNvPicPr>
          <p:nvPr>
            <p:ph idx="1"/>
          </p:nvPr>
        </p:nvPicPr>
        <p:blipFill>
          <a:blip r:embed="rId2"/>
          <a:stretch>
            <a:fillRect/>
          </a:stretch>
        </p:blipFill>
        <p:spPr>
          <a:xfrm>
            <a:off x="2533820" y="2083953"/>
            <a:ext cx="5122201" cy="3139127"/>
          </a:xfrm>
          <a:prstGeom prst="rect">
            <a:avLst/>
          </a:prstGeom>
        </p:spPr>
      </p:pic>
      <p:sp>
        <p:nvSpPr>
          <p:cNvPr id="5" name="TextBox 4">
            <a:extLst>
              <a:ext uri="{FF2B5EF4-FFF2-40B4-BE49-F238E27FC236}">
                <a16:creationId xmlns:a16="http://schemas.microsoft.com/office/drawing/2014/main" id="{B1D269E7-21C4-5E3D-5FB6-4CBCFB0DD767}"/>
              </a:ext>
            </a:extLst>
          </p:cNvPr>
          <p:cNvSpPr txBox="1"/>
          <p:nvPr/>
        </p:nvSpPr>
        <p:spPr>
          <a:xfrm>
            <a:off x="1188721" y="5272031"/>
            <a:ext cx="7780712" cy="1477328"/>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374151"/>
                </a:solidFill>
                <a:effectLst/>
                <a:latin typeface="Söhne"/>
              </a:rPr>
              <a:t>The graph displays machine failure frequency in the dataset, with more instances of "Not a failure" (0) than "Failure" (1).</a:t>
            </a:r>
          </a:p>
          <a:p>
            <a:pPr marL="285750" indent="-285750">
              <a:buFont typeface="Wingdings" panose="05000000000000000000" pitchFamily="2" charset="2"/>
              <a:buChar char="Ø"/>
            </a:pPr>
            <a:r>
              <a:rPr lang="en-US" b="0" i="0" dirty="0">
                <a:solidFill>
                  <a:srgbClr val="374151"/>
                </a:solidFill>
                <a:effectLst/>
                <a:latin typeface="Söhne"/>
              </a:rPr>
              <a:t>Although most machines did not experience failure, a substantial number did, indicating the need for further analysis to identify contributing factors.</a:t>
            </a:r>
          </a:p>
          <a:p>
            <a:endParaRPr lang="en-US" dirty="0"/>
          </a:p>
        </p:txBody>
      </p:sp>
    </p:spTree>
    <p:extLst>
      <p:ext uri="{BB962C8B-B14F-4D97-AF65-F5344CB8AC3E}">
        <p14:creationId xmlns:p14="http://schemas.microsoft.com/office/powerpoint/2010/main" val="369719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DFDE-54D6-29CA-2A25-374B39C65905}"/>
              </a:ext>
            </a:extLst>
          </p:cNvPr>
          <p:cNvSpPr>
            <a:spLocks noGrp="1"/>
          </p:cNvSpPr>
          <p:nvPr>
            <p:ph type="title"/>
          </p:nvPr>
        </p:nvSpPr>
        <p:spPr>
          <a:xfrm>
            <a:off x="1190976" y="838200"/>
            <a:ext cx="9518588" cy="990600"/>
          </a:xfrm>
        </p:spPr>
        <p:txBody>
          <a:bodyPr/>
          <a:lstStyle/>
          <a:p>
            <a:r>
              <a:rPr lang="en-US" sz="2400" b="1" i="0" kern="1200" dirty="0">
                <a:solidFill>
                  <a:srgbClr val="EBEBEB"/>
                </a:solidFill>
                <a:ea typeface="+mj-ea"/>
                <a:cs typeface="+mj-cs"/>
              </a:rPr>
              <a:t>Exploratory Analysis: </a:t>
            </a:r>
            <a:r>
              <a:rPr lang="en-US" sz="1800" dirty="0">
                <a:effectLst/>
                <a:ea typeface="Batang" panose="02030600000101010101" pitchFamily="18" charset="-127"/>
              </a:rPr>
              <a:t>Pie chart for each category of failure types</a:t>
            </a:r>
            <a:endParaRPr lang="en-US" sz="2400" dirty="0"/>
          </a:p>
        </p:txBody>
      </p:sp>
      <p:pic>
        <p:nvPicPr>
          <p:cNvPr id="4" name="Content Placeholder 3" descr="Chart, pie chart&#10;&#10;Description automatically generated">
            <a:extLst>
              <a:ext uri="{FF2B5EF4-FFF2-40B4-BE49-F238E27FC236}">
                <a16:creationId xmlns:a16="http://schemas.microsoft.com/office/drawing/2014/main" id="{51AE6A23-1638-593F-48AC-DF480D09A699}"/>
              </a:ext>
            </a:extLst>
          </p:cNvPr>
          <p:cNvPicPr>
            <a:picLocks noGrp="1" noChangeAspect="1"/>
          </p:cNvPicPr>
          <p:nvPr>
            <p:ph idx="1"/>
          </p:nvPr>
        </p:nvPicPr>
        <p:blipFill>
          <a:blip r:embed="rId2"/>
          <a:stretch>
            <a:fillRect/>
          </a:stretch>
        </p:blipFill>
        <p:spPr>
          <a:xfrm>
            <a:off x="530585" y="2039119"/>
            <a:ext cx="2967643" cy="4463935"/>
          </a:xfrm>
          <a:prstGeom prst="rect">
            <a:avLst/>
          </a:prstGeom>
        </p:spPr>
      </p:pic>
      <p:pic>
        <p:nvPicPr>
          <p:cNvPr id="5" name="Picture 4" descr="Chart, pie chart&#10;&#10;Description automatically generated">
            <a:extLst>
              <a:ext uri="{FF2B5EF4-FFF2-40B4-BE49-F238E27FC236}">
                <a16:creationId xmlns:a16="http://schemas.microsoft.com/office/drawing/2014/main" id="{83E1F3AA-CF9D-4177-5552-3417F2363D11}"/>
              </a:ext>
            </a:extLst>
          </p:cNvPr>
          <p:cNvPicPr>
            <a:picLocks noChangeAspect="1"/>
          </p:cNvPicPr>
          <p:nvPr/>
        </p:nvPicPr>
        <p:blipFill>
          <a:blip r:embed="rId3"/>
          <a:stretch>
            <a:fillRect/>
          </a:stretch>
        </p:blipFill>
        <p:spPr>
          <a:xfrm>
            <a:off x="8253197" y="2039119"/>
            <a:ext cx="3408218" cy="4747260"/>
          </a:xfrm>
          <a:prstGeom prst="rect">
            <a:avLst/>
          </a:prstGeom>
        </p:spPr>
      </p:pic>
      <p:pic>
        <p:nvPicPr>
          <p:cNvPr id="6" name="Picture 5" descr="Chart, pie chart&#10;&#10;Description automatically generated">
            <a:extLst>
              <a:ext uri="{FF2B5EF4-FFF2-40B4-BE49-F238E27FC236}">
                <a16:creationId xmlns:a16="http://schemas.microsoft.com/office/drawing/2014/main" id="{050764AD-2CA8-6018-E95A-9990516B6F10}"/>
              </a:ext>
            </a:extLst>
          </p:cNvPr>
          <p:cNvPicPr>
            <a:picLocks noChangeAspect="1"/>
          </p:cNvPicPr>
          <p:nvPr/>
        </p:nvPicPr>
        <p:blipFill>
          <a:blip r:embed="rId4"/>
          <a:stretch>
            <a:fillRect/>
          </a:stretch>
        </p:blipFill>
        <p:spPr>
          <a:xfrm>
            <a:off x="4466448" y="2800303"/>
            <a:ext cx="2967643" cy="3025487"/>
          </a:xfrm>
          <a:prstGeom prst="rect">
            <a:avLst/>
          </a:prstGeom>
        </p:spPr>
      </p:pic>
    </p:spTree>
    <p:extLst>
      <p:ext uri="{BB962C8B-B14F-4D97-AF65-F5344CB8AC3E}">
        <p14:creationId xmlns:p14="http://schemas.microsoft.com/office/powerpoint/2010/main" val="4258011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9BFA-D658-9B4A-8F29-22EFE958D3F9}"/>
              </a:ext>
            </a:extLst>
          </p:cNvPr>
          <p:cNvSpPr>
            <a:spLocks noGrp="1"/>
          </p:cNvSpPr>
          <p:nvPr>
            <p:ph type="title"/>
          </p:nvPr>
        </p:nvSpPr>
        <p:spPr/>
        <p:txBody>
          <a:bodyPr/>
          <a:lstStyle/>
          <a:p>
            <a:r>
              <a:rPr lang="en-US" sz="2800" b="1" i="0" kern="1200" dirty="0">
                <a:solidFill>
                  <a:srgbClr val="EBEBEB"/>
                </a:solidFill>
                <a:ea typeface="+mj-ea"/>
                <a:cs typeface="+mj-cs"/>
              </a:rPr>
              <a:t>Exploratory Analysis:</a:t>
            </a:r>
            <a:r>
              <a:rPr lang="en-US" sz="1400" dirty="0">
                <a:effectLst/>
                <a:latin typeface="Times New Roman" panose="02020603050405020304" pitchFamily="18" charset="0"/>
                <a:ea typeface="Batang" panose="02030600000101010101" pitchFamily="18" charset="-127"/>
              </a:rPr>
              <a:t> </a:t>
            </a:r>
            <a:r>
              <a:rPr lang="en-US" sz="2400" dirty="0">
                <a:effectLst/>
                <a:latin typeface="Times New Roman" panose="02020603050405020304" pitchFamily="18" charset="0"/>
                <a:ea typeface="Batang" panose="02030600000101010101" pitchFamily="18" charset="-127"/>
              </a:rPr>
              <a:t>Correlation plot for correlation matrix</a:t>
            </a:r>
            <a:endParaRPr lang="en-US" dirty="0"/>
          </a:p>
        </p:txBody>
      </p:sp>
      <p:pic>
        <p:nvPicPr>
          <p:cNvPr id="4" name="Content Placeholder 3" descr="Chart, treemap chart&#10;&#10;Description automatically generated">
            <a:extLst>
              <a:ext uri="{FF2B5EF4-FFF2-40B4-BE49-F238E27FC236}">
                <a16:creationId xmlns:a16="http://schemas.microsoft.com/office/drawing/2014/main" id="{47AE5D51-C995-926C-B271-652DEF8E27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123" y="2376591"/>
            <a:ext cx="6336408" cy="3791451"/>
          </a:xfrm>
          <a:prstGeom prst="rect">
            <a:avLst/>
          </a:prstGeom>
        </p:spPr>
      </p:pic>
    </p:spTree>
    <p:extLst>
      <p:ext uri="{BB962C8B-B14F-4D97-AF65-F5344CB8AC3E}">
        <p14:creationId xmlns:p14="http://schemas.microsoft.com/office/powerpoint/2010/main" val="359840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6793-0A0E-5806-3CE5-49138DE226F5}"/>
              </a:ext>
            </a:extLst>
          </p:cNvPr>
          <p:cNvSpPr>
            <a:spLocks noGrp="1"/>
          </p:cNvSpPr>
          <p:nvPr>
            <p:ph type="title"/>
          </p:nvPr>
        </p:nvSpPr>
        <p:spPr>
          <a:xfrm>
            <a:off x="1418706" y="1131609"/>
            <a:ext cx="8761413" cy="706964"/>
          </a:xfrm>
        </p:spPr>
        <p:txBody>
          <a:bodyPr/>
          <a:lstStyle/>
          <a:p>
            <a:pPr marL="0" marR="0">
              <a:spcBef>
                <a:spcPts val="0"/>
              </a:spcBef>
              <a:spcAft>
                <a:spcPts val="0"/>
              </a:spcAft>
            </a:pPr>
            <a:r>
              <a:rPr lang="en-IN" sz="2000" b="1" dirty="0">
                <a:solidFill>
                  <a:srgbClr val="FFFFFF"/>
                </a:solidFill>
                <a:effectLst/>
                <a:latin typeface="Calibri" panose="020F0502020204030204" pitchFamily="34" charset="0"/>
                <a:ea typeface="Times New Roman" panose="02020603050405020304" pitchFamily="18" charset="0"/>
              </a:rPr>
              <a:t>Exploration of Candidate Data Mining Models and Selecting the Final Model.</a:t>
            </a:r>
            <a:br>
              <a:rPr lang="en-US" sz="2000" b="1" dirty="0">
                <a:solidFill>
                  <a:srgbClr val="FFFFFF"/>
                </a:solidFill>
                <a:effectLst/>
                <a:latin typeface="Times New Roman" panose="02020603050405020304" pitchFamily="18" charset="0"/>
                <a:ea typeface="Times New Roman" panose="02020603050405020304" pitchFamily="18" charset="0"/>
              </a:rPr>
            </a:br>
            <a:r>
              <a:rPr lang="en-IN" sz="1800" b="0" dirty="0">
                <a:solidFill>
                  <a:srgbClr val="2D3B45"/>
                </a:solidFill>
                <a:effectLst/>
                <a:latin typeface="Calibri" panose="020F0502020204030204" pitchFamily="34" charset="0"/>
                <a:ea typeface="Times New Roman" panose="02020603050405020304" pitchFamily="18" charset="0"/>
              </a:rPr>
              <a:t> </a:t>
            </a:r>
            <a:br>
              <a:rPr lang="en-US" sz="1800" b="1"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descr="Table&#10;&#10;Description automatically generated">
            <a:extLst>
              <a:ext uri="{FF2B5EF4-FFF2-40B4-BE49-F238E27FC236}">
                <a16:creationId xmlns:a16="http://schemas.microsoft.com/office/drawing/2014/main" id="{91C8564F-2F94-9081-4B3D-48BE74F38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129" y="1838573"/>
            <a:ext cx="5248212" cy="4661980"/>
          </a:xfrm>
          <a:prstGeom prst="rect">
            <a:avLst/>
          </a:prstGeom>
        </p:spPr>
      </p:pic>
      <p:sp>
        <p:nvSpPr>
          <p:cNvPr id="6" name="TextBox 5">
            <a:extLst>
              <a:ext uri="{FF2B5EF4-FFF2-40B4-BE49-F238E27FC236}">
                <a16:creationId xmlns:a16="http://schemas.microsoft.com/office/drawing/2014/main" id="{3B38340C-0EC6-1C66-746B-2BE47B507D62}"/>
              </a:ext>
            </a:extLst>
          </p:cNvPr>
          <p:cNvSpPr txBox="1"/>
          <p:nvPr/>
        </p:nvSpPr>
        <p:spPr>
          <a:xfrm>
            <a:off x="939338" y="2256740"/>
            <a:ext cx="5073535" cy="4801314"/>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Select only relevant columns and apply one-hot encoding on the Type column</a:t>
            </a:r>
          </a:p>
          <a:p>
            <a:pPr marL="285750" indent="-285750" algn="l">
              <a:buFont typeface="Wingdings" panose="05000000000000000000" pitchFamily="2" charset="2"/>
              <a:buChar char="Ø"/>
            </a:pP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Split data into training and testing sets: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X_te</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y_te</a:t>
            </a:r>
            <a:endPar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Creating train and evaluation sets: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X_train</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X_test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y_train</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y_test</a:t>
            </a:r>
            <a:endPar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a:p>
            <a:pPr algn="l"/>
            <a:endPar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Applying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lazypredict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library on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X_train</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X_test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y_train</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y_test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to obtain baseline estimates for model performance.</a:t>
            </a:r>
          </a:p>
          <a:p>
            <a:pPr marL="285750" indent="-285750">
              <a:buFont typeface="Wingdings" panose="05000000000000000000" pitchFamily="2" charset="2"/>
              <a:buChar char="Ø"/>
            </a:pPr>
            <a:r>
              <a:rPr lang="en-IN" sz="1800" b="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After applying from the above results, we can see </a:t>
            </a:r>
            <a:r>
              <a:rPr lang="en-IN" sz="1800" b="0" dirty="0" err="1">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en-IN" sz="1800" b="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Random Forest, Decision Trees Classification, AdaBoost classifier, and </a:t>
            </a:r>
            <a:r>
              <a:rPr lang="en-IN" sz="1800" b="0" dirty="0" err="1">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KNeighbors</a:t>
            </a:r>
            <a:r>
              <a:rPr lang="en-IN" sz="1800" b="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classifier algorithms are performing well.</a:t>
            </a:r>
            <a:endParaRPr lang="en-US" sz="1800" b="1"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b="0" i="0" dirty="0">
              <a:solidFill>
                <a:srgbClr val="374151"/>
              </a:solidFill>
              <a:effectLst/>
              <a:latin typeface="Söhne"/>
            </a:endParaRPr>
          </a:p>
        </p:txBody>
      </p:sp>
    </p:spTree>
    <p:extLst>
      <p:ext uri="{BB962C8B-B14F-4D97-AF65-F5344CB8AC3E}">
        <p14:creationId xmlns:p14="http://schemas.microsoft.com/office/powerpoint/2010/main" val="26618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6793-0A0E-5806-3CE5-49138DE226F5}"/>
              </a:ext>
            </a:extLst>
          </p:cNvPr>
          <p:cNvSpPr>
            <a:spLocks noGrp="1"/>
          </p:cNvSpPr>
          <p:nvPr>
            <p:ph type="title"/>
          </p:nvPr>
        </p:nvSpPr>
        <p:spPr/>
        <p:txBody>
          <a:bodyPr/>
          <a:lstStyle/>
          <a:p>
            <a:r>
              <a:rPr lang="en-US" dirty="0"/>
              <a:t>Data Mining Model</a:t>
            </a:r>
          </a:p>
        </p:txBody>
      </p:sp>
      <p:sp>
        <p:nvSpPr>
          <p:cNvPr id="3" name="Content Placeholder 2">
            <a:extLst>
              <a:ext uri="{FF2B5EF4-FFF2-40B4-BE49-F238E27FC236}">
                <a16:creationId xmlns:a16="http://schemas.microsoft.com/office/drawing/2014/main" id="{F8638768-E5F4-CF2A-8230-E2534E69587B}"/>
              </a:ext>
            </a:extLst>
          </p:cNvPr>
          <p:cNvSpPr>
            <a:spLocks noGrp="1"/>
          </p:cNvSpPr>
          <p:nvPr>
            <p:ph idx="1"/>
          </p:nvPr>
        </p:nvSpPr>
        <p:spPr/>
        <p:txBody>
          <a:bodyPr/>
          <a:lstStyle/>
          <a:p>
            <a:pPr marL="0" indent="0">
              <a:buNone/>
            </a:pPr>
            <a:r>
              <a:rPr lang="en-US" dirty="0"/>
              <a:t>The following models were used :</a:t>
            </a:r>
          </a:p>
          <a:p>
            <a:r>
              <a:rPr lang="en-US" sz="1800" dirty="0" err="1">
                <a:solidFill>
                  <a:srgbClr val="000000"/>
                </a:solidFill>
                <a:effectLst/>
                <a:latin typeface="Calibri" panose="020F0502020204030204" pitchFamily="34" charset="0"/>
                <a:ea typeface="Batang" panose="02030600000101010101" pitchFamily="18" charset="-127"/>
              </a:rPr>
              <a:t>XGBoost</a:t>
            </a:r>
            <a:endParaRPr lang="en-US" sz="1800" dirty="0">
              <a:solidFill>
                <a:srgbClr val="000000"/>
              </a:solidFill>
              <a:effectLst/>
              <a:latin typeface="Calibri" panose="020F0502020204030204" pitchFamily="34" charset="0"/>
              <a:ea typeface="Batang" panose="02030600000101010101" pitchFamily="18" charset="-127"/>
            </a:endParaRPr>
          </a:p>
          <a:p>
            <a:r>
              <a:rPr lang="en-US" sz="1800" dirty="0">
                <a:solidFill>
                  <a:srgbClr val="000000"/>
                </a:solidFill>
                <a:effectLst/>
                <a:latin typeface="Calibri" panose="020F0502020204030204" pitchFamily="34" charset="0"/>
                <a:ea typeface="Batang" panose="02030600000101010101" pitchFamily="18" charset="-127"/>
              </a:rPr>
              <a:t>Random Forest</a:t>
            </a:r>
          </a:p>
          <a:p>
            <a:r>
              <a:rPr lang="en-US" sz="1800" dirty="0">
                <a:solidFill>
                  <a:srgbClr val="000000"/>
                </a:solidFill>
                <a:effectLst/>
                <a:latin typeface="Calibri" panose="020F0502020204030204" pitchFamily="34" charset="0"/>
                <a:ea typeface="Batang" panose="02030600000101010101" pitchFamily="18" charset="-127"/>
              </a:rPr>
              <a:t>Decision Trees </a:t>
            </a:r>
          </a:p>
          <a:p>
            <a:r>
              <a:rPr lang="en-US" sz="1800" dirty="0">
                <a:solidFill>
                  <a:srgbClr val="000000"/>
                </a:solidFill>
                <a:effectLst/>
                <a:latin typeface="Calibri" panose="020F0502020204030204" pitchFamily="34" charset="0"/>
                <a:ea typeface="Batang" panose="02030600000101010101" pitchFamily="18" charset="-127"/>
              </a:rPr>
              <a:t>AdaBoost classifier</a:t>
            </a:r>
            <a:endParaRPr lang="en-US" b="1" dirty="0">
              <a:solidFill>
                <a:srgbClr val="000000"/>
              </a:solidFill>
              <a:latin typeface="Calibri" panose="020F0502020204030204" pitchFamily="34" charset="0"/>
              <a:ea typeface="Batang" panose="02030600000101010101" pitchFamily="18" charset="-127"/>
            </a:endParaRPr>
          </a:p>
          <a:p>
            <a:r>
              <a:rPr lang="en-US" sz="1800" dirty="0" err="1">
                <a:solidFill>
                  <a:srgbClr val="000000"/>
                </a:solidFill>
                <a:effectLst/>
                <a:latin typeface="Calibri" panose="020F0502020204030204" pitchFamily="34" charset="0"/>
                <a:ea typeface="Batang" panose="02030600000101010101" pitchFamily="18" charset="-127"/>
              </a:rPr>
              <a:t>KNeighbors</a:t>
            </a:r>
            <a:r>
              <a:rPr lang="en-US" sz="1800" b="1" dirty="0">
                <a:solidFill>
                  <a:srgbClr val="000000"/>
                </a:solidFill>
                <a:effectLst/>
                <a:latin typeface="Calibri" panose="020F0502020204030204" pitchFamily="34" charset="0"/>
                <a:ea typeface="Batang" panose="02030600000101010101" pitchFamily="18" charset="-127"/>
              </a:rPr>
              <a:t> </a:t>
            </a:r>
            <a:r>
              <a:rPr lang="en-US" sz="1800" dirty="0">
                <a:solidFill>
                  <a:srgbClr val="000000"/>
                </a:solidFill>
                <a:effectLst/>
                <a:latin typeface="Calibri" panose="020F0502020204030204" pitchFamily="34" charset="0"/>
                <a:ea typeface="Batang" panose="02030600000101010101" pitchFamily="18" charset="-127"/>
              </a:rPr>
              <a:t>classifier </a:t>
            </a:r>
            <a:endParaRPr lang="en-US" dirty="0"/>
          </a:p>
        </p:txBody>
      </p:sp>
    </p:spTree>
    <p:extLst>
      <p:ext uri="{BB962C8B-B14F-4D97-AF65-F5344CB8AC3E}">
        <p14:creationId xmlns:p14="http://schemas.microsoft.com/office/powerpoint/2010/main" val="418174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CB58-AC8E-8E71-D745-70C405DB7102}"/>
              </a:ext>
            </a:extLst>
          </p:cNvPr>
          <p:cNvSpPr>
            <a:spLocks noGrp="1"/>
          </p:cNvSpPr>
          <p:nvPr>
            <p:ph type="title"/>
          </p:nvPr>
        </p:nvSpPr>
        <p:spPr/>
        <p:txBody>
          <a:bodyPr/>
          <a:lstStyle/>
          <a:p>
            <a:r>
              <a:rPr lang="en-US" dirty="0"/>
              <a:t>Model Building : </a:t>
            </a:r>
            <a:r>
              <a:rPr lang="en-US" dirty="0" err="1"/>
              <a:t>XGBoost</a:t>
            </a:r>
            <a:endParaRPr lang="en-US" dirty="0"/>
          </a:p>
        </p:txBody>
      </p:sp>
      <p:sp>
        <p:nvSpPr>
          <p:cNvPr id="3" name="Content Placeholder 2">
            <a:extLst>
              <a:ext uri="{FF2B5EF4-FFF2-40B4-BE49-F238E27FC236}">
                <a16:creationId xmlns:a16="http://schemas.microsoft.com/office/drawing/2014/main" id="{D527CC5C-7C0D-AEF6-4BEA-51B38D8681C8}"/>
              </a:ext>
            </a:extLst>
          </p:cNvPr>
          <p:cNvSpPr>
            <a:spLocks noGrp="1"/>
          </p:cNvSpPr>
          <p:nvPr>
            <p:ph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Performing feature scaling using the Normalization technique.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Transforming the </a:t>
            </a:r>
            <a:r>
              <a:rPr lang="en-IN" sz="1800" dirty="0" err="1">
                <a:effectLst/>
                <a:latin typeface="Calibri" panose="020F0502020204030204" pitchFamily="34" charset="0"/>
                <a:ea typeface="Calibri" panose="020F0502020204030204" pitchFamily="34" charset="0"/>
                <a:cs typeface="Calibri" panose="020F0502020204030204" pitchFamily="34" charset="0"/>
              </a:rPr>
              <a:t>X_train</a:t>
            </a:r>
            <a:r>
              <a:rPr lang="en-IN"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Applying modelling.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Transforming the </a:t>
            </a:r>
            <a:r>
              <a:rPr lang="en-IN" sz="1800" dirty="0" err="1">
                <a:effectLst/>
                <a:latin typeface="Calibri" panose="020F0502020204030204" pitchFamily="34" charset="0"/>
                <a:ea typeface="Calibri" panose="020F0502020204030204" pitchFamily="34" charset="0"/>
                <a:cs typeface="Calibri" panose="020F0502020204030204" pitchFamily="34" charset="0"/>
              </a:rPr>
              <a:t>X_test</a:t>
            </a:r>
            <a:r>
              <a:rPr lang="en-IN" sz="1800" dirty="0">
                <a:effectLst/>
                <a:latin typeface="Calibri" panose="020F0502020204030204" pitchFamily="34" charset="0"/>
                <a:ea typeface="Calibri" panose="020F0502020204030204" pitchFamily="34" charset="0"/>
                <a:cs typeface="Calibri" panose="020F0502020204030204" pitchFamily="34" charset="0"/>
              </a:rPr>
              <a:t> and </a:t>
            </a:r>
            <a:r>
              <a:rPr lang="en-IN" sz="1800" dirty="0" err="1">
                <a:effectLst/>
                <a:latin typeface="Calibri" panose="020F0502020204030204" pitchFamily="34" charset="0"/>
                <a:ea typeface="Calibri" panose="020F0502020204030204" pitchFamily="34" charset="0"/>
                <a:cs typeface="Calibri" panose="020F0502020204030204" pitchFamily="34" charset="0"/>
              </a:rPr>
              <a:t>X_te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Accuracy score for </a:t>
            </a:r>
            <a:r>
              <a:rPr lang="en-IN" sz="1800" dirty="0" err="1">
                <a:effectLst/>
                <a:latin typeface="Calibri" panose="020F0502020204030204" pitchFamily="34" charset="0"/>
                <a:ea typeface="Calibri" panose="020F0502020204030204" pitchFamily="34" charset="0"/>
                <a:cs typeface="Calibri" panose="020F0502020204030204" pitchFamily="34" charset="0"/>
              </a:rPr>
              <a:t>y</a:t>
            </a:r>
            <a:r>
              <a:rPr lang="en-IN" dirty="0" err="1">
                <a:latin typeface="Calibri" panose="020F0502020204030204" pitchFamily="34" charset="0"/>
                <a:ea typeface="Calibri" panose="020F0502020204030204" pitchFamily="34" charset="0"/>
                <a:cs typeface="Calibri" panose="020F0502020204030204" pitchFamily="34" charset="0"/>
              </a:rPr>
              <a:t>_te</a:t>
            </a:r>
            <a:r>
              <a:rPr lang="en-IN" sz="1800" dirty="0">
                <a:effectLst/>
                <a:latin typeface="Calibri" panose="020F0502020204030204" pitchFamily="34" charset="0"/>
                <a:ea typeface="Calibri" panose="020F0502020204030204" pitchFamily="34" charset="0"/>
                <a:cs typeface="Calibri" panose="020F0502020204030204" pitchFamily="34" charset="0"/>
              </a:rPr>
              <a:t> is 0.98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  Classification report for the predictions and </a:t>
            </a:r>
            <a:r>
              <a:rPr lang="en-IN" sz="1800" dirty="0" err="1">
                <a:effectLst/>
                <a:latin typeface="Calibri" panose="020F0502020204030204" pitchFamily="34" charset="0"/>
                <a:ea typeface="Calibri" panose="020F0502020204030204" pitchFamily="34" charset="0"/>
                <a:cs typeface="Calibri" panose="020F0502020204030204" pitchFamily="34" charset="0"/>
              </a:rPr>
              <a:t>y_te</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1432EC86-210D-AF82-41D9-501C8C7746B2}"/>
              </a:ext>
            </a:extLst>
          </p:cNvPr>
          <p:cNvPicPr>
            <a:picLocks noChangeAspect="1"/>
          </p:cNvPicPr>
          <p:nvPr/>
        </p:nvPicPr>
        <p:blipFill>
          <a:blip r:embed="rId2"/>
          <a:stretch>
            <a:fillRect/>
          </a:stretch>
        </p:blipFill>
        <p:spPr>
          <a:xfrm>
            <a:off x="1820810" y="4556633"/>
            <a:ext cx="4275190" cy="1463167"/>
          </a:xfrm>
          <a:prstGeom prst="rect">
            <a:avLst/>
          </a:prstGeom>
        </p:spPr>
      </p:pic>
    </p:spTree>
    <p:extLst>
      <p:ext uri="{BB962C8B-B14F-4D97-AF65-F5344CB8AC3E}">
        <p14:creationId xmlns:p14="http://schemas.microsoft.com/office/powerpoint/2010/main" val="2885641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0D7C-671F-799E-B021-2214DA3BB2D6}"/>
              </a:ext>
            </a:extLst>
          </p:cNvPr>
          <p:cNvSpPr>
            <a:spLocks noGrp="1"/>
          </p:cNvSpPr>
          <p:nvPr>
            <p:ph type="title"/>
          </p:nvPr>
        </p:nvSpPr>
        <p:spPr/>
        <p:txBody>
          <a:bodyPr/>
          <a:lstStyle/>
          <a:p>
            <a:r>
              <a:rPr lang="en-US" dirty="0"/>
              <a:t>Model Building : Random Forest</a:t>
            </a:r>
          </a:p>
        </p:txBody>
      </p:sp>
      <p:sp>
        <p:nvSpPr>
          <p:cNvPr id="3" name="Content Placeholder 2">
            <a:extLst>
              <a:ext uri="{FF2B5EF4-FFF2-40B4-BE49-F238E27FC236}">
                <a16:creationId xmlns:a16="http://schemas.microsoft.com/office/drawing/2014/main" id="{7A599FD4-4CE4-AF06-FFA5-46C82FA358D3}"/>
              </a:ext>
            </a:extLst>
          </p:cNvPr>
          <p:cNvSpPr>
            <a:spLocks noGrp="1"/>
          </p:cNvSpPr>
          <p:nvPr>
            <p:ph idx="1"/>
          </p:nvPr>
        </p:nvSpPr>
        <p:spPr>
          <a:xfrm>
            <a:off x="1046799" y="2365195"/>
            <a:ext cx="9601536" cy="4173257"/>
          </a:xfrm>
        </p:spPr>
        <p:txBody>
          <a:bodyPr/>
          <a:lstStyle/>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Fitting the random forest classifier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dirty="0" err="1">
                <a:effectLst/>
                <a:latin typeface="Calibri" panose="020F0502020204030204" pitchFamily="34" charset="0"/>
                <a:ea typeface="Calibri" panose="020F0502020204030204" pitchFamily="34" charset="0"/>
                <a:cs typeface="Calibri" panose="020F0502020204030204" pitchFamily="34" charset="0"/>
              </a:rPr>
              <a:t>max_depth</a:t>
            </a:r>
            <a:r>
              <a:rPr lang="en-IN" sz="1800" dirty="0">
                <a:effectLst/>
                <a:latin typeface="Calibri" panose="020F0502020204030204" pitchFamily="34" charset="0"/>
                <a:ea typeface="Calibri" panose="020F0502020204030204" pitchFamily="34" charset="0"/>
                <a:cs typeface="Calibri" panose="020F0502020204030204" pitchFamily="34" charset="0"/>
              </a:rPr>
              <a:t>=5,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Accuracy score for </a:t>
            </a:r>
            <a:r>
              <a:rPr lang="en-IN" sz="1800" dirty="0" err="1">
                <a:effectLst/>
                <a:latin typeface="Calibri" panose="020F0502020204030204" pitchFamily="34" charset="0"/>
                <a:ea typeface="Calibri" panose="020F0502020204030204" pitchFamily="34" charset="0"/>
                <a:cs typeface="Calibri" panose="020F0502020204030204" pitchFamily="34" charset="0"/>
              </a:rPr>
              <a:t>y_test</a:t>
            </a:r>
            <a:r>
              <a:rPr lang="en-IN" sz="1800" dirty="0">
                <a:effectLst/>
                <a:latin typeface="Calibri" panose="020F0502020204030204" pitchFamily="34" charset="0"/>
                <a:ea typeface="Calibri" panose="020F0502020204030204" pitchFamily="34" charset="0"/>
                <a:cs typeface="Calibri" panose="020F0502020204030204" pitchFamily="34" charset="0"/>
              </a:rPr>
              <a:t> is 0.97111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Classification report for the random forest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Fitting the random forest classifier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dirty="0" err="1">
                <a:effectLst/>
                <a:latin typeface="Calibri" panose="020F0502020204030204" pitchFamily="34" charset="0"/>
                <a:ea typeface="Calibri" panose="020F0502020204030204" pitchFamily="34" charset="0"/>
                <a:cs typeface="Calibri" panose="020F0502020204030204" pitchFamily="34" charset="0"/>
              </a:rPr>
              <a:t>max_depth</a:t>
            </a:r>
            <a:r>
              <a:rPr lang="en-IN" sz="1800" dirty="0">
                <a:effectLst/>
                <a:latin typeface="Calibri" panose="020F0502020204030204" pitchFamily="34" charset="0"/>
                <a:ea typeface="Calibri" panose="020F0502020204030204" pitchFamily="34" charset="0"/>
                <a:cs typeface="Calibri" panose="020F0502020204030204" pitchFamily="34" charset="0"/>
              </a:rPr>
              <a:t>=3,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Accuracy score for </a:t>
            </a:r>
            <a:r>
              <a:rPr lang="en-IN" sz="1800" dirty="0" err="1">
                <a:effectLst/>
                <a:latin typeface="Calibri" panose="020F0502020204030204" pitchFamily="34" charset="0"/>
                <a:ea typeface="Calibri" panose="020F0502020204030204" pitchFamily="34" charset="0"/>
                <a:cs typeface="Calibri" panose="020F0502020204030204" pitchFamily="34" charset="0"/>
              </a:rPr>
              <a:t>y_test</a:t>
            </a:r>
            <a:r>
              <a:rPr lang="en-IN" sz="1800" dirty="0">
                <a:effectLst/>
                <a:latin typeface="Calibri" panose="020F0502020204030204" pitchFamily="34" charset="0"/>
                <a:ea typeface="Calibri" panose="020F0502020204030204" pitchFamily="34" charset="0"/>
                <a:cs typeface="Calibri" panose="020F0502020204030204" pitchFamily="34" charset="0"/>
              </a:rPr>
              <a:t> is 0.969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Classification report for the random forest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02800F40-CC2C-CCEC-230A-86AD29A2054C}"/>
              </a:ext>
            </a:extLst>
          </p:cNvPr>
          <p:cNvPicPr>
            <a:picLocks noChangeAspect="1"/>
          </p:cNvPicPr>
          <p:nvPr/>
        </p:nvPicPr>
        <p:blipFill>
          <a:blip r:embed="rId2"/>
          <a:stretch>
            <a:fillRect/>
          </a:stretch>
        </p:blipFill>
        <p:spPr>
          <a:xfrm>
            <a:off x="6489334" y="2884141"/>
            <a:ext cx="4275190" cy="1600339"/>
          </a:xfrm>
          <a:prstGeom prst="rect">
            <a:avLst/>
          </a:prstGeom>
        </p:spPr>
      </p:pic>
      <p:pic>
        <p:nvPicPr>
          <p:cNvPr id="7" name="Picture 6">
            <a:extLst>
              <a:ext uri="{FF2B5EF4-FFF2-40B4-BE49-F238E27FC236}">
                <a16:creationId xmlns:a16="http://schemas.microsoft.com/office/drawing/2014/main" id="{028414B0-A981-7E36-CFA8-E5E35A4DEE5A}"/>
              </a:ext>
            </a:extLst>
          </p:cNvPr>
          <p:cNvPicPr>
            <a:picLocks noChangeAspect="1"/>
          </p:cNvPicPr>
          <p:nvPr/>
        </p:nvPicPr>
        <p:blipFill>
          <a:blip r:embed="rId3"/>
          <a:stretch>
            <a:fillRect/>
          </a:stretch>
        </p:blipFill>
        <p:spPr>
          <a:xfrm>
            <a:off x="6533178" y="5152390"/>
            <a:ext cx="4115157" cy="1539373"/>
          </a:xfrm>
          <a:prstGeom prst="rect">
            <a:avLst/>
          </a:prstGeom>
        </p:spPr>
      </p:pic>
    </p:spTree>
    <p:extLst>
      <p:ext uri="{BB962C8B-B14F-4D97-AF65-F5344CB8AC3E}">
        <p14:creationId xmlns:p14="http://schemas.microsoft.com/office/powerpoint/2010/main" val="2418730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E7EF-4914-F411-F4EB-7C7DB546C3B9}"/>
              </a:ext>
            </a:extLst>
          </p:cNvPr>
          <p:cNvSpPr>
            <a:spLocks noGrp="1"/>
          </p:cNvSpPr>
          <p:nvPr>
            <p:ph type="title"/>
          </p:nvPr>
        </p:nvSpPr>
        <p:spPr/>
        <p:txBody>
          <a:bodyPr/>
          <a:lstStyle/>
          <a:p>
            <a:r>
              <a:rPr lang="en-US" dirty="0"/>
              <a:t>Model Building : Random Forest</a:t>
            </a:r>
          </a:p>
        </p:txBody>
      </p:sp>
      <p:sp>
        <p:nvSpPr>
          <p:cNvPr id="5" name="Content Placeholder 4">
            <a:extLst>
              <a:ext uri="{FF2B5EF4-FFF2-40B4-BE49-F238E27FC236}">
                <a16:creationId xmlns:a16="http://schemas.microsoft.com/office/drawing/2014/main" id="{A71EEDE1-9D3C-45EB-D803-9EACD9309957}"/>
              </a:ext>
            </a:extLst>
          </p:cNvPr>
          <p:cNvSpPr>
            <a:spLocks noGrp="1"/>
          </p:cNvSpPr>
          <p:nvPr>
            <p:ph idx="1"/>
          </p:nvPr>
        </p:nvSpPr>
        <p:spPr>
          <a:xfrm>
            <a:off x="1154954" y="2367643"/>
            <a:ext cx="10683260" cy="4294413"/>
          </a:xfrm>
        </p:spPr>
        <p:txBody>
          <a:bodyPr/>
          <a:lstStyle/>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Fitting the random forest classifier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dirty="0" err="1">
                <a:effectLst/>
                <a:latin typeface="Calibri" panose="020F0502020204030204" pitchFamily="34" charset="0"/>
                <a:ea typeface="Calibri" panose="020F0502020204030204" pitchFamily="34" charset="0"/>
                <a:cs typeface="Calibri" panose="020F0502020204030204" pitchFamily="34" charset="0"/>
              </a:rPr>
              <a:t>max_depth</a:t>
            </a:r>
            <a:r>
              <a:rPr lang="en-IN" sz="1800" dirty="0">
                <a:effectLst/>
                <a:latin typeface="Calibri" panose="020F0502020204030204" pitchFamily="34" charset="0"/>
                <a:ea typeface="Calibri" panose="020F0502020204030204" pitchFamily="34" charset="0"/>
                <a:cs typeface="Calibri" panose="020F0502020204030204" pitchFamily="34" charset="0"/>
              </a:rPr>
              <a:t>=7,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Accuracy score for </a:t>
            </a:r>
            <a:r>
              <a:rPr lang="en-IN" sz="1800" dirty="0" err="1">
                <a:effectLst/>
                <a:latin typeface="Calibri" panose="020F0502020204030204" pitchFamily="34" charset="0"/>
                <a:ea typeface="Calibri" panose="020F0502020204030204" pitchFamily="34" charset="0"/>
                <a:cs typeface="Calibri" panose="020F0502020204030204" pitchFamily="34" charset="0"/>
              </a:rPr>
              <a:t>y_test</a:t>
            </a:r>
            <a:r>
              <a:rPr lang="en-IN" sz="1800" dirty="0">
                <a:effectLst/>
                <a:latin typeface="Calibri" panose="020F0502020204030204" pitchFamily="34" charset="0"/>
                <a:ea typeface="Calibri" panose="020F0502020204030204" pitchFamily="34" charset="0"/>
                <a:cs typeface="Calibri" panose="020F0502020204030204" pitchFamily="34" charset="0"/>
              </a:rPr>
              <a:t> is 0.975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Classification report for the random forest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Fitting the random forest classifier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dirty="0" err="1">
                <a:effectLst/>
                <a:latin typeface="Calibri" panose="020F0502020204030204" pitchFamily="34" charset="0"/>
                <a:ea typeface="Calibri" panose="020F0502020204030204" pitchFamily="34" charset="0"/>
                <a:cs typeface="Calibri" panose="020F0502020204030204" pitchFamily="34" charset="0"/>
              </a:rPr>
              <a:t>max_depth</a:t>
            </a:r>
            <a:r>
              <a:rPr lang="en-IN" sz="1800" dirty="0">
                <a:effectLst/>
                <a:latin typeface="Calibri" panose="020F0502020204030204" pitchFamily="34" charset="0"/>
                <a:ea typeface="Calibri" panose="020F0502020204030204" pitchFamily="34" charset="0"/>
                <a:cs typeface="Calibri" panose="020F0502020204030204" pitchFamily="34" charset="0"/>
              </a:rPr>
              <a:t>=1,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Accuracy score for </a:t>
            </a:r>
            <a:r>
              <a:rPr lang="en-IN" sz="1800" dirty="0" err="1">
                <a:effectLst/>
                <a:latin typeface="Calibri" panose="020F0502020204030204" pitchFamily="34" charset="0"/>
                <a:ea typeface="Calibri" panose="020F0502020204030204" pitchFamily="34" charset="0"/>
                <a:cs typeface="Calibri" panose="020F0502020204030204" pitchFamily="34" charset="0"/>
              </a:rPr>
              <a:t>y_test</a:t>
            </a:r>
            <a:r>
              <a:rPr lang="en-IN" sz="1800" dirty="0">
                <a:effectLst/>
                <a:latin typeface="Calibri" panose="020F0502020204030204" pitchFamily="34" charset="0"/>
                <a:ea typeface="Calibri" panose="020F0502020204030204" pitchFamily="34" charset="0"/>
                <a:cs typeface="Calibri" panose="020F0502020204030204" pitchFamily="34" charset="0"/>
              </a:rPr>
              <a:t> is 0.969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Classification report for the random forest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E9D5C4D4-6829-5C7A-3976-96E43DA6C1C2}"/>
              </a:ext>
            </a:extLst>
          </p:cNvPr>
          <p:cNvPicPr>
            <a:picLocks noChangeAspect="1"/>
          </p:cNvPicPr>
          <p:nvPr/>
        </p:nvPicPr>
        <p:blipFill>
          <a:blip r:embed="rId2"/>
          <a:stretch>
            <a:fillRect/>
          </a:stretch>
        </p:blipFill>
        <p:spPr>
          <a:xfrm>
            <a:off x="6830441" y="2937372"/>
            <a:ext cx="4206605" cy="1577477"/>
          </a:xfrm>
          <a:prstGeom prst="rect">
            <a:avLst/>
          </a:prstGeom>
        </p:spPr>
      </p:pic>
      <p:pic>
        <p:nvPicPr>
          <p:cNvPr id="9" name="Picture 8">
            <a:extLst>
              <a:ext uri="{FF2B5EF4-FFF2-40B4-BE49-F238E27FC236}">
                <a16:creationId xmlns:a16="http://schemas.microsoft.com/office/drawing/2014/main" id="{571FCA75-9DFC-15C5-2987-A49B215CBD6D}"/>
              </a:ext>
            </a:extLst>
          </p:cNvPr>
          <p:cNvPicPr>
            <a:picLocks noChangeAspect="1"/>
          </p:cNvPicPr>
          <p:nvPr/>
        </p:nvPicPr>
        <p:blipFill>
          <a:blip r:embed="rId3"/>
          <a:stretch>
            <a:fillRect/>
          </a:stretch>
        </p:blipFill>
        <p:spPr>
          <a:xfrm>
            <a:off x="6754234" y="5084578"/>
            <a:ext cx="4359018" cy="1546994"/>
          </a:xfrm>
          <a:prstGeom prst="rect">
            <a:avLst/>
          </a:prstGeom>
        </p:spPr>
      </p:pic>
    </p:spTree>
    <p:extLst>
      <p:ext uri="{BB962C8B-B14F-4D97-AF65-F5344CB8AC3E}">
        <p14:creationId xmlns:p14="http://schemas.microsoft.com/office/powerpoint/2010/main" val="1857455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p:txBody>
          <a:bodyPr>
            <a:normAutofit/>
          </a:bodyPr>
          <a:lstStyle/>
          <a:p>
            <a:r>
              <a:rPr lang="en-US" dirty="0">
                <a:solidFill>
                  <a:srgbClr val="EBEBEB"/>
                </a:solidFill>
              </a:rPr>
              <a:t>Table of contents</a:t>
            </a:r>
          </a:p>
        </p:txBody>
      </p:sp>
      <p:sp>
        <p:nvSpPr>
          <p:cNvPr id="4" name="Content Placeholder 3">
            <a:extLst>
              <a:ext uri="{FF2B5EF4-FFF2-40B4-BE49-F238E27FC236}">
                <a16:creationId xmlns:a16="http://schemas.microsoft.com/office/drawing/2014/main" id="{88221A53-9756-83D9-D727-30FBBB23FB66}"/>
              </a:ext>
            </a:extLst>
          </p:cNvPr>
          <p:cNvSpPr>
            <a:spLocks noGrp="1"/>
          </p:cNvSpPr>
          <p:nvPr>
            <p:ph idx="1"/>
          </p:nvPr>
        </p:nvSpPr>
        <p:spPr>
          <a:xfrm>
            <a:off x="1154954" y="2128057"/>
            <a:ext cx="8825659" cy="5752407"/>
          </a:xfrm>
        </p:spPr>
        <p:txBody>
          <a:bodyPr>
            <a:normAutofit fontScale="40000" lnSpcReduction="20000"/>
          </a:bodyPr>
          <a:lstStyle/>
          <a:p>
            <a:pPr marL="0" indent="0">
              <a:buNone/>
            </a:pPr>
            <a:endParaRPr lang="en-US" dirty="0"/>
          </a:p>
          <a:p>
            <a:r>
              <a:rPr lang="en-US" sz="4900" dirty="0"/>
              <a:t>Problem Setting</a:t>
            </a:r>
          </a:p>
          <a:p>
            <a:r>
              <a:rPr lang="en-US" sz="4900" dirty="0"/>
              <a:t>Problem Objective and Problem Definition</a:t>
            </a:r>
          </a:p>
          <a:p>
            <a:r>
              <a:rPr lang="en-US" sz="4900" dirty="0"/>
              <a:t>Data Source and Data Description</a:t>
            </a:r>
          </a:p>
          <a:p>
            <a:r>
              <a:rPr lang="en-US" sz="4900" dirty="0"/>
              <a:t>Data Preprocessing and Dimension Reduction</a:t>
            </a:r>
          </a:p>
          <a:p>
            <a:r>
              <a:rPr lang="en-US" sz="4900" dirty="0"/>
              <a:t>Exploratory Analysis</a:t>
            </a:r>
          </a:p>
          <a:p>
            <a:r>
              <a:rPr lang="en-US" sz="4900" dirty="0"/>
              <a:t>Model Building</a:t>
            </a:r>
          </a:p>
          <a:p>
            <a:r>
              <a:rPr lang="en-US" sz="4900" dirty="0"/>
              <a:t>Performance Evaluation</a:t>
            </a:r>
          </a:p>
          <a:p>
            <a:r>
              <a:rPr lang="en-US" sz="4900" dirty="0"/>
              <a:t>Reference</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a:t>
            </a:r>
          </a:p>
        </p:txBody>
      </p:sp>
    </p:spTree>
    <p:extLst>
      <p:ext uri="{BB962C8B-B14F-4D97-AF65-F5344CB8AC3E}">
        <p14:creationId xmlns:p14="http://schemas.microsoft.com/office/powerpoint/2010/main" val="2209810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40C8-5974-5EB1-B5C6-51A6636D4F27}"/>
              </a:ext>
            </a:extLst>
          </p:cNvPr>
          <p:cNvSpPr>
            <a:spLocks noGrp="1"/>
          </p:cNvSpPr>
          <p:nvPr>
            <p:ph type="title"/>
          </p:nvPr>
        </p:nvSpPr>
        <p:spPr/>
        <p:txBody>
          <a:bodyPr/>
          <a:lstStyle/>
          <a:p>
            <a:r>
              <a:rPr lang="en-US" dirty="0"/>
              <a:t>Model Building : Decision Tree</a:t>
            </a:r>
          </a:p>
        </p:txBody>
      </p:sp>
      <p:sp>
        <p:nvSpPr>
          <p:cNvPr id="3" name="Content Placeholder 2">
            <a:extLst>
              <a:ext uri="{FF2B5EF4-FFF2-40B4-BE49-F238E27FC236}">
                <a16:creationId xmlns:a16="http://schemas.microsoft.com/office/drawing/2014/main" id="{8D1BFBC1-70AE-6D4F-9619-4271FB7CF141}"/>
              </a:ext>
            </a:extLst>
          </p:cNvPr>
          <p:cNvSpPr>
            <a:spLocks noGrp="1"/>
          </p:cNvSpPr>
          <p:nvPr>
            <p:ph idx="1"/>
          </p:nvPr>
        </p:nvSpPr>
        <p:spPr>
          <a:xfrm>
            <a:off x="1154954" y="2603500"/>
            <a:ext cx="7249213" cy="1552864"/>
          </a:xfrm>
        </p:spPr>
        <p:txBody>
          <a:bodyPr>
            <a:normAutofit/>
          </a:bodyPr>
          <a:lstStyle/>
          <a:p>
            <a:pPr marL="342900" marR="0" lvl="0" indent="-342900" fontAlgn="base" latinLnBrk="1">
              <a:lnSpc>
                <a:spcPct val="107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Fitting the Decision tree classifier:</a:t>
            </a:r>
          </a:p>
          <a:p>
            <a:pPr marL="0" marR="0" lvl="0" indent="0" fontAlgn="base" latinLnBrk="1">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IN"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DecisionTreeClassifier</a:t>
            </a: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IN"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random_state</a:t>
            </a: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Accuracy score for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y_te</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0.978</a:t>
            </a:r>
          </a:p>
          <a:p>
            <a:pPr marL="342900" marR="0" lvl="0" indent="-342900">
              <a:lnSpc>
                <a:spcPct val="107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Classification report for decision tree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F5C604B6-7C8A-A867-DED0-A4CFE2F85A1A}"/>
              </a:ext>
            </a:extLst>
          </p:cNvPr>
          <p:cNvPicPr>
            <a:picLocks noChangeAspect="1"/>
          </p:cNvPicPr>
          <p:nvPr/>
        </p:nvPicPr>
        <p:blipFill>
          <a:blip r:embed="rId2"/>
          <a:stretch>
            <a:fillRect/>
          </a:stretch>
        </p:blipFill>
        <p:spPr>
          <a:xfrm>
            <a:off x="2104030" y="4305735"/>
            <a:ext cx="4130398" cy="1546994"/>
          </a:xfrm>
          <a:prstGeom prst="rect">
            <a:avLst/>
          </a:prstGeom>
        </p:spPr>
      </p:pic>
    </p:spTree>
    <p:extLst>
      <p:ext uri="{BB962C8B-B14F-4D97-AF65-F5344CB8AC3E}">
        <p14:creationId xmlns:p14="http://schemas.microsoft.com/office/powerpoint/2010/main" val="1896060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A7E1-617E-6B46-804A-B4D172EC7262}"/>
              </a:ext>
            </a:extLst>
          </p:cNvPr>
          <p:cNvSpPr>
            <a:spLocks noGrp="1"/>
          </p:cNvSpPr>
          <p:nvPr>
            <p:ph type="title"/>
          </p:nvPr>
        </p:nvSpPr>
        <p:spPr/>
        <p:txBody>
          <a:bodyPr/>
          <a:lstStyle/>
          <a:p>
            <a:r>
              <a:rPr lang="en-US" dirty="0"/>
              <a:t>Model Building : AdaBoost Classifier</a:t>
            </a:r>
          </a:p>
        </p:txBody>
      </p:sp>
      <p:sp>
        <p:nvSpPr>
          <p:cNvPr id="3" name="Content Placeholder 2">
            <a:extLst>
              <a:ext uri="{FF2B5EF4-FFF2-40B4-BE49-F238E27FC236}">
                <a16:creationId xmlns:a16="http://schemas.microsoft.com/office/drawing/2014/main" id="{B61F1E68-4E47-A023-DD83-1D9C025D54A6}"/>
              </a:ext>
            </a:extLst>
          </p:cNvPr>
          <p:cNvSpPr>
            <a:spLocks noGrp="1"/>
          </p:cNvSpPr>
          <p:nvPr>
            <p:ph idx="1"/>
          </p:nvPr>
        </p:nvSpPr>
        <p:spPr>
          <a:xfrm>
            <a:off x="1154954" y="2603500"/>
            <a:ext cx="8825659" cy="1347715"/>
          </a:xfrm>
        </p:spPr>
        <p:txBody>
          <a:bodyPr/>
          <a:lstStyle/>
          <a:p>
            <a:pPr marL="342900" marR="0" lvl="0" indent="-342900">
              <a:lnSpc>
                <a:spcPct val="107000"/>
              </a:lnSpc>
              <a:spcBef>
                <a:spcPts val="0"/>
              </a:spcBef>
              <a:spcAft>
                <a:spcPts val="0"/>
              </a:spcAft>
              <a:buFont typeface="Symbol" panose="05050102010706020507" pitchFamily="18" charset="2"/>
              <a:buChar char=""/>
              <a:tabLst>
                <a:tab pos="624840" algn="ctr"/>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Fitting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adaboost</a:t>
            </a:r>
            <a:r>
              <a:rPr lang="en-IN" sz="1800" dirty="0">
                <a:effectLst/>
                <a:latin typeface="Calibri" panose="020F0502020204030204" pitchFamily="34" charset="0"/>
                <a:ea typeface="Calibri" panose="020F0502020204030204" pitchFamily="34" charset="0"/>
                <a:cs typeface="Times New Roman" panose="02020603050405020304" pitchFamily="18" charset="0"/>
              </a:rPr>
              <a:t> classifier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624840" algn="ctr"/>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Accuracy score for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y_test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0.974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Batang" panose="02030600000101010101" pitchFamily="18" charset="-127"/>
              </a:rPr>
              <a:t>Classification report for </a:t>
            </a:r>
            <a:r>
              <a:rPr lang="en-US" sz="1800" dirty="0" err="1">
                <a:effectLst/>
                <a:latin typeface="Times New Roman" panose="02020603050405020304" pitchFamily="18" charset="0"/>
                <a:ea typeface="Batang" panose="02030600000101010101" pitchFamily="18" charset="-127"/>
              </a:rPr>
              <a:t>Adaboost</a:t>
            </a:r>
            <a:r>
              <a:rPr lang="en-US" sz="1800" dirty="0">
                <a:effectLst/>
                <a:latin typeface="Times New Roman" panose="02020603050405020304" pitchFamily="18" charset="0"/>
                <a:ea typeface="Batang" panose="02030600000101010101" pitchFamily="18" charset="-127"/>
              </a:rPr>
              <a:t> classifier :</a:t>
            </a:r>
            <a:endParaRPr lang="en-US" dirty="0"/>
          </a:p>
        </p:txBody>
      </p:sp>
      <p:pic>
        <p:nvPicPr>
          <p:cNvPr id="6" name="Picture 5">
            <a:extLst>
              <a:ext uri="{FF2B5EF4-FFF2-40B4-BE49-F238E27FC236}">
                <a16:creationId xmlns:a16="http://schemas.microsoft.com/office/drawing/2014/main" id="{2F7721AD-6F50-6130-90CD-FBAA27679D5A}"/>
              </a:ext>
            </a:extLst>
          </p:cNvPr>
          <p:cNvPicPr>
            <a:picLocks noChangeAspect="1"/>
          </p:cNvPicPr>
          <p:nvPr/>
        </p:nvPicPr>
        <p:blipFill>
          <a:blip r:embed="rId2"/>
          <a:stretch>
            <a:fillRect/>
          </a:stretch>
        </p:blipFill>
        <p:spPr>
          <a:xfrm>
            <a:off x="1559740" y="4085344"/>
            <a:ext cx="4206605" cy="1577477"/>
          </a:xfrm>
          <a:prstGeom prst="rect">
            <a:avLst/>
          </a:prstGeom>
        </p:spPr>
      </p:pic>
    </p:spTree>
    <p:extLst>
      <p:ext uri="{BB962C8B-B14F-4D97-AF65-F5344CB8AC3E}">
        <p14:creationId xmlns:p14="http://schemas.microsoft.com/office/powerpoint/2010/main" val="202095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17C3-7911-6111-B573-3952CF2B11ED}"/>
              </a:ext>
            </a:extLst>
          </p:cNvPr>
          <p:cNvSpPr>
            <a:spLocks noGrp="1"/>
          </p:cNvSpPr>
          <p:nvPr>
            <p:ph type="title"/>
          </p:nvPr>
        </p:nvSpPr>
        <p:spPr/>
        <p:txBody>
          <a:bodyPr/>
          <a:lstStyle/>
          <a:p>
            <a:r>
              <a:rPr lang="en-US" dirty="0"/>
              <a:t>Model Building : </a:t>
            </a:r>
            <a:r>
              <a:rPr lang="en-US" dirty="0" err="1"/>
              <a:t>Kneighbors</a:t>
            </a:r>
            <a:r>
              <a:rPr lang="en-US" dirty="0"/>
              <a:t> Classifier</a:t>
            </a:r>
          </a:p>
        </p:txBody>
      </p:sp>
      <p:sp>
        <p:nvSpPr>
          <p:cNvPr id="3" name="Content Placeholder 2">
            <a:extLst>
              <a:ext uri="{FF2B5EF4-FFF2-40B4-BE49-F238E27FC236}">
                <a16:creationId xmlns:a16="http://schemas.microsoft.com/office/drawing/2014/main" id="{06605EFE-EAB7-C060-56BE-A4B2A2B85489}"/>
              </a:ext>
            </a:extLst>
          </p:cNvPr>
          <p:cNvSpPr>
            <a:spLocks noGrp="1"/>
          </p:cNvSpPr>
          <p:nvPr>
            <p:ph idx="1"/>
          </p:nvPr>
        </p:nvSpPr>
        <p:spPr>
          <a:xfrm>
            <a:off x="1154954" y="2603500"/>
            <a:ext cx="8825659" cy="1364493"/>
          </a:xfrm>
        </p:spPr>
        <p:txBody>
          <a:bodyPr/>
          <a:lstStyle/>
          <a:p>
            <a:pPr marL="342900" marR="0" lvl="0" indent="-342900">
              <a:lnSpc>
                <a:spcPct val="107000"/>
              </a:lnSpc>
              <a:spcBef>
                <a:spcPts val="0"/>
              </a:spcBef>
              <a:spcAft>
                <a:spcPts val="0"/>
              </a:spcAft>
              <a:buFont typeface="Symbol" panose="05050102010706020507" pitchFamily="18" charset="2"/>
              <a:buChar char=""/>
              <a:tabLst>
                <a:tab pos="624840" algn="ctr"/>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Fitting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KNeighborsclassifier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624840" algn="ctr"/>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Accuracy score for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y_test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0.969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Batang" panose="02030600000101010101" pitchFamily="18" charset="-127"/>
              </a:rPr>
              <a:t>Classification report for </a:t>
            </a:r>
            <a:r>
              <a:rPr lang="en-US" sz="1800" dirty="0" err="1">
                <a:effectLst/>
                <a:latin typeface="Times New Roman" panose="02020603050405020304" pitchFamily="18" charset="0"/>
                <a:ea typeface="Batang" panose="02030600000101010101" pitchFamily="18" charset="-127"/>
              </a:rPr>
              <a:t>Kneighbors</a:t>
            </a:r>
            <a:r>
              <a:rPr lang="en-US" sz="1800" dirty="0">
                <a:effectLst/>
                <a:latin typeface="Times New Roman" panose="02020603050405020304" pitchFamily="18" charset="0"/>
                <a:ea typeface="Batang" panose="02030600000101010101" pitchFamily="18" charset="-127"/>
              </a:rPr>
              <a:t> classifier :</a:t>
            </a:r>
            <a:endParaRPr lang="en-US" dirty="0"/>
          </a:p>
        </p:txBody>
      </p:sp>
      <p:pic>
        <p:nvPicPr>
          <p:cNvPr id="6" name="Picture 5">
            <a:extLst>
              <a:ext uri="{FF2B5EF4-FFF2-40B4-BE49-F238E27FC236}">
                <a16:creationId xmlns:a16="http://schemas.microsoft.com/office/drawing/2014/main" id="{14FBA785-2D8F-F15E-5491-0687DBA134EC}"/>
              </a:ext>
            </a:extLst>
          </p:cNvPr>
          <p:cNvPicPr>
            <a:picLocks noChangeAspect="1"/>
          </p:cNvPicPr>
          <p:nvPr/>
        </p:nvPicPr>
        <p:blipFill>
          <a:blip r:embed="rId2"/>
          <a:stretch>
            <a:fillRect/>
          </a:stretch>
        </p:blipFill>
        <p:spPr>
          <a:xfrm>
            <a:off x="1723026" y="4386870"/>
            <a:ext cx="4206605" cy="1676545"/>
          </a:xfrm>
          <a:prstGeom prst="rect">
            <a:avLst/>
          </a:prstGeom>
        </p:spPr>
      </p:pic>
    </p:spTree>
    <p:extLst>
      <p:ext uri="{BB962C8B-B14F-4D97-AF65-F5344CB8AC3E}">
        <p14:creationId xmlns:p14="http://schemas.microsoft.com/office/powerpoint/2010/main" val="107151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1822-93A7-B7AA-1BDC-6A90DE4F2796}"/>
              </a:ext>
            </a:extLst>
          </p:cNvPr>
          <p:cNvSpPr>
            <a:spLocks noGrp="1"/>
          </p:cNvSpPr>
          <p:nvPr>
            <p:ph type="title"/>
          </p:nvPr>
        </p:nvSpPr>
        <p:spPr/>
        <p:txBody>
          <a:bodyPr/>
          <a:lstStyle/>
          <a:p>
            <a:r>
              <a:rPr lang="en-US" sz="2800" dirty="0"/>
              <a:t>Model Building and Performance evaluation</a:t>
            </a:r>
          </a:p>
        </p:txBody>
      </p:sp>
      <p:sp>
        <p:nvSpPr>
          <p:cNvPr id="3" name="Content Placeholder 2">
            <a:extLst>
              <a:ext uri="{FF2B5EF4-FFF2-40B4-BE49-F238E27FC236}">
                <a16:creationId xmlns:a16="http://schemas.microsoft.com/office/drawing/2014/main" id="{460C16B0-C4C0-774B-F47D-529D713CA39F}"/>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Based on the experimentation with multiple algorithms, </a:t>
            </a:r>
            <a:r>
              <a:rPr lang="en-US" b="0" i="0" dirty="0" err="1">
                <a:solidFill>
                  <a:srgbClr val="374151"/>
                </a:solidFill>
                <a:effectLst/>
                <a:latin typeface="Söhne"/>
              </a:rPr>
              <a:t>XGBoost</a:t>
            </a:r>
            <a:r>
              <a:rPr lang="en-US" b="0" i="0" dirty="0">
                <a:solidFill>
                  <a:srgbClr val="374151"/>
                </a:solidFill>
                <a:effectLst/>
                <a:latin typeface="Söhne"/>
              </a:rPr>
              <a:t> gave the highest accuracy, making it the ideal choice for our model.</a:t>
            </a:r>
          </a:p>
          <a:p>
            <a:pPr algn="l">
              <a:buFont typeface="Arial" panose="020B0604020202020204" pitchFamily="34" charset="0"/>
              <a:buChar char="•"/>
            </a:pPr>
            <a:r>
              <a:rPr lang="en-US" b="0" i="0" dirty="0">
                <a:solidFill>
                  <a:srgbClr val="374151"/>
                </a:solidFill>
                <a:effectLst/>
                <a:latin typeface="Söhne"/>
              </a:rPr>
              <a:t>We will continue to use the </a:t>
            </a:r>
            <a:r>
              <a:rPr lang="en-US" b="0" i="0" dirty="0" err="1">
                <a:solidFill>
                  <a:srgbClr val="374151"/>
                </a:solidFill>
                <a:effectLst/>
                <a:latin typeface="Söhne"/>
              </a:rPr>
              <a:t>XGBoost</a:t>
            </a:r>
            <a:r>
              <a:rPr lang="en-US" b="0" i="0" dirty="0">
                <a:solidFill>
                  <a:srgbClr val="374151"/>
                </a:solidFill>
                <a:effectLst/>
                <a:latin typeface="Söhne"/>
              </a:rPr>
              <a:t> algorithm for Model Performance Evaluation.</a:t>
            </a:r>
          </a:p>
          <a:p>
            <a:endParaRPr lang="en-US" dirty="0"/>
          </a:p>
        </p:txBody>
      </p:sp>
      <p:pic>
        <p:nvPicPr>
          <p:cNvPr id="6" name="Picture 5">
            <a:extLst>
              <a:ext uri="{FF2B5EF4-FFF2-40B4-BE49-F238E27FC236}">
                <a16:creationId xmlns:a16="http://schemas.microsoft.com/office/drawing/2014/main" id="{A7FACE9D-089B-0A75-8462-943BC4C0E849}"/>
              </a:ext>
            </a:extLst>
          </p:cNvPr>
          <p:cNvPicPr>
            <a:picLocks noChangeAspect="1"/>
          </p:cNvPicPr>
          <p:nvPr/>
        </p:nvPicPr>
        <p:blipFill>
          <a:blip r:embed="rId2"/>
          <a:stretch>
            <a:fillRect/>
          </a:stretch>
        </p:blipFill>
        <p:spPr>
          <a:xfrm>
            <a:off x="2333565" y="3812655"/>
            <a:ext cx="3833192" cy="2682472"/>
          </a:xfrm>
          <a:prstGeom prst="rect">
            <a:avLst/>
          </a:prstGeom>
        </p:spPr>
      </p:pic>
    </p:spTree>
    <p:extLst>
      <p:ext uri="{BB962C8B-B14F-4D97-AF65-F5344CB8AC3E}">
        <p14:creationId xmlns:p14="http://schemas.microsoft.com/office/powerpoint/2010/main" val="4245491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CFCB-61E6-11CF-BBB3-DA7726425064}"/>
              </a:ext>
            </a:extLst>
          </p:cNvPr>
          <p:cNvSpPr>
            <a:spLocks noGrp="1"/>
          </p:cNvSpPr>
          <p:nvPr>
            <p:ph type="title"/>
          </p:nvPr>
        </p:nvSpPr>
        <p:spPr/>
        <p:txBody>
          <a:bodyPr/>
          <a:lstStyle/>
          <a:p>
            <a:r>
              <a:rPr lang="en-US" dirty="0"/>
              <a:t>Performance Evaluation </a:t>
            </a:r>
          </a:p>
        </p:txBody>
      </p:sp>
      <p:pic>
        <p:nvPicPr>
          <p:cNvPr id="6" name="Content Placeholder 5" descr="Text&#10;&#10;Description automatically generated">
            <a:extLst>
              <a:ext uri="{FF2B5EF4-FFF2-40B4-BE49-F238E27FC236}">
                <a16:creationId xmlns:a16="http://schemas.microsoft.com/office/drawing/2014/main" id="{D0120773-FE45-9024-0E85-D9D1E0A92E0E}"/>
              </a:ext>
            </a:extLst>
          </p:cNvPr>
          <p:cNvPicPr>
            <a:picLocks noGrp="1" noChangeAspect="1"/>
          </p:cNvPicPr>
          <p:nvPr>
            <p:ph idx="1"/>
          </p:nvPr>
        </p:nvPicPr>
        <p:blipFill>
          <a:blip r:embed="rId2"/>
          <a:stretch>
            <a:fillRect/>
          </a:stretch>
        </p:blipFill>
        <p:spPr>
          <a:xfrm>
            <a:off x="2037443" y="3429000"/>
            <a:ext cx="2551335" cy="874744"/>
          </a:xfrm>
          <a:prstGeom prst="rect">
            <a:avLst/>
          </a:prstGeom>
        </p:spPr>
      </p:pic>
      <p:sp>
        <p:nvSpPr>
          <p:cNvPr id="7" name="TextBox 6">
            <a:extLst>
              <a:ext uri="{FF2B5EF4-FFF2-40B4-BE49-F238E27FC236}">
                <a16:creationId xmlns:a16="http://schemas.microsoft.com/office/drawing/2014/main" id="{3F1295A2-BFDD-919F-EF44-8DAA6B9C9939}"/>
              </a:ext>
            </a:extLst>
          </p:cNvPr>
          <p:cNvSpPr txBox="1"/>
          <p:nvPr/>
        </p:nvSpPr>
        <p:spPr>
          <a:xfrm>
            <a:off x="2097248" y="2952925"/>
            <a:ext cx="2491530" cy="369332"/>
          </a:xfrm>
          <a:prstGeom prst="rect">
            <a:avLst/>
          </a:prstGeom>
          <a:noFill/>
        </p:spPr>
        <p:txBody>
          <a:bodyPr wrap="square" rtlCol="0">
            <a:spAutoFit/>
          </a:bodyPr>
          <a:lstStyle/>
          <a:p>
            <a:r>
              <a:rPr lang="en-US" dirty="0"/>
              <a:t>Confusion Matrix:</a:t>
            </a:r>
          </a:p>
        </p:txBody>
      </p:sp>
      <p:sp>
        <p:nvSpPr>
          <p:cNvPr id="8" name="TextBox 7">
            <a:extLst>
              <a:ext uri="{FF2B5EF4-FFF2-40B4-BE49-F238E27FC236}">
                <a16:creationId xmlns:a16="http://schemas.microsoft.com/office/drawing/2014/main" id="{FED9D352-775E-D277-3262-96254C035292}"/>
              </a:ext>
            </a:extLst>
          </p:cNvPr>
          <p:cNvSpPr txBox="1"/>
          <p:nvPr/>
        </p:nvSpPr>
        <p:spPr>
          <a:xfrm>
            <a:off x="5461233" y="3204594"/>
            <a:ext cx="4882393" cy="923330"/>
          </a:xfrm>
          <a:prstGeom prst="rect">
            <a:avLst/>
          </a:prstGeom>
          <a:noFill/>
        </p:spPr>
        <p:txBody>
          <a:bodyPr wrap="square" rtlCol="0">
            <a:spAutoFit/>
          </a:bodyPr>
          <a:lstStyle/>
          <a:p>
            <a:pPr marL="0" marR="0">
              <a:spcBef>
                <a:spcPts val="0"/>
              </a:spcBef>
              <a:spcAft>
                <a:spcPts val="0"/>
              </a:spcAft>
              <a:tabLst>
                <a:tab pos="624840" algn="ctr"/>
              </a:tabLst>
            </a:pPr>
            <a:r>
              <a:rPr lang="en-IN" sz="1800" dirty="0">
                <a:effectLst/>
                <a:latin typeface="Calibri" panose="020F0502020204030204" pitchFamily="34" charset="0"/>
                <a:ea typeface="Batang" panose="02030600000101010101" pitchFamily="18" charset="-127"/>
              </a:rPr>
              <a:t>Accuracy score for the </a:t>
            </a:r>
            <a:r>
              <a:rPr lang="en-IN" sz="1800" dirty="0" err="1">
                <a:effectLst/>
                <a:latin typeface="Calibri" panose="020F0502020204030204" pitchFamily="34" charset="0"/>
                <a:ea typeface="Batang" panose="02030600000101010101" pitchFamily="18" charset="-127"/>
              </a:rPr>
              <a:t>y_test</a:t>
            </a:r>
            <a:r>
              <a:rPr lang="en-IN" sz="1800" dirty="0">
                <a:effectLst/>
                <a:latin typeface="Calibri" panose="020F0502020204030204" pitchFamily="34" charset="0"/>
                <a:ea typeface="Batang" panose="02030600000101010101" pitchFamily="18" charset="-127"/>
              </a:rPr>
              <a:t> is 0.98</a:t>
            </a:r>
            <a:br>
              <a:rPr lang="en-IN" sz="1800" dirty="0">
                <a:effectLst/>
                <a:latin typeface="Calibri" panose="020F0502020204030204" pitchFamily="34" charset="0"/>
                <a:ea typeface="Batang" panose="02030600000101010101" pitchFamily="18" charset="-127"/>
              </a:rPr>
            </a:br>
            <a:br>
              <a:rPr lang="en-IN" sz="1800" dirty="0">
                <a:effectLst/>
                <a:latin typeface="Calibri" panose="020F0502020204030204" pitchFamily="34" charset="0"/>
                <a:ea typeface="Batang" panose="02030600000101010101" pitchFamily="18" charset="-127"/>
              </a:rPr>
            </a:br>
            <a:r>
              <a:rPr lang="en-IN" sz="1800" dirty="0">
                <a:effectLst/>
                <a:latin typeface="Calibri" panose="020F0502020204030204" pitchFamily="34" charset="0"/>
                <a:ea typeface="Batang" panose="02030600000101010101" pitchFamily="18" charset="-127"/>
              </a:rPr>
              <a:t>Classification Report:</a:t>
            </a:r>
            <a:endParaRPr lang="en-US" sz="1800" dirty="0">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CDFF77A2-3633-337F-B685-2E11D3DDFA5C}"/>
              </a:ext>
            </a:extLst>
          </p:cNvPr>
          <p:cNvPicPr>
            <a:picLocks noChangeAspect="1"/>
          </p:cNvPicPr>
          <p:nvPr/>
        </p:nvPicPr>
        <p:blipFill>
          <a:blip r:embed="rId3"/>
          <a:stretch>
            <a:fillRect/>
          </a:stretch>
        </p:blipFill>
        <p:spPr>
          <a:xfrm>
            <a:off x="5984608" y="4413545"/>
            <a:ext cx="4359018" cy="1470787"/>
          </a:xfrm>
          <a:prstGeom prst="rect">
            <a:avLst/>
          </a:prstGeom>
        </p:spPr>
      </p:pic>
    </p:spTree>
    <p:extLst>
      <p:ext uri="{BB962C8B-B14F-4D97-AF65-F5344CB8AC3E}">
        <p14:creationId xmlns:p14="http://schemas.microsoft.com/office/powerpoint/2010/main" val="334307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F1F3-0AA6-9E7B-F8AC-8EC6BA7EB5C4}"/>
              </a:ext>
            </a:extLst>
          </p:cNvPr>
          <p:cNvSpPr>
            <a:spLocks noGrp="1"/>
          </p:cNvSpPr>
          <p:nvPr>
            <p:ph type="title"/>
          </p:nvPr>
        </p:nvSpPr>
        <p:spPr/>
        <p:txBody>
          <a:bodyPr/>
          <a:lstStyle/>
          <a:p>
            <a:r>
              <a:rPr lang="en-US" sz="2000" dirty="0"/>
              <a:t>Performance Evaluation : Comparison of model performance </a:t>
            </a:r>
          </a:p>
        </p:txBody>
      </p:sp>
      <p:sp>
        <p:nvSpPr>
          <p:cNvPr id="3" name="Content Placeholder 2">
            <a:extLst>
              <a:ext uri="{FF2B5EF4-FFF2-40B4-BE49-F238E27FC236}">
                <a16:creationId xmlns:a16="http://schemas.microsoft.com/office/drawing/2014/main" id="{5D9C5B3C-45A2-2CC4-26D0-C93D81B8B19E}"/>
              </a:ext>
            </a:extLst>
          </p:cNvPr>
          <p:cNvSpPr>
            <a:spLocks noGrp="1"/>
          </p:cNvSpPr>
          <p:nvPr>
            <p:ph idx="1"/>
          </p:nvPr>
        </p:nvSpPr>
        <p:spPr/>
        <p:txBody>
          <a:bodyPr>
            <a:normAutofit/>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entury Gothic" panose="020B0502020202020204" pitchFamily="34" charset="0"/>
              </a:rPr>
              <a:t>Model Name</a:t>
            </a:r>
            <a:endParaRPr lang="en-US" sz="1800" b="0" i="0" u="none" strike="noStrike" dirty="0">
              <a:effectLst/>
              <a:latin typeface="Arial" panose="020B0604020202020204" pitchFamily="34" charset="0"/>
            </a:endParaRPr>
          </a:p>
          <a:p>
            <a:endParaRPr lang="en-US" b="1" dirty="0"/>
          </a:p>
        </p:txBody>
      </p:sp>
      <p:graphicFrame>
        <p:nvGraphicFramePr>
          <p:cNvPr id="4" name="Table 4">
            <a:extLst>
              <a:ext uri="{FF2B5EF4-FFF2-40B4-BE49-F238E27FC236}">
                <a16:creationId xmlns:a16="http://schemas.microsoft.com/office/drawing/2014/main" id="{BC2BFEB9-087C-0E37-36FC-44147902FE4D}"/>
              </a:ext>
            </a:extLst>
          </p:cNvPr>
          <p:cNvGraphicFramePr>
            <a:graphicFrameLocks noGrp="1"/>
          </p:cNvGraphicFramePr>
          <p:nvPr>
            <p:extLst>
              <p:ext uri="{D42A27DB-BD31-4B8C-83A1-F6EECF244321}">
                <p14:modId xmlns:p14="http://schemas.microsoft.com/office/powerpoint/2010/main" val="1562918446"/>
              </p:ext>
            </p:extLst>
          </p:nvPr>
        </p:nvGraphicFramePr>
        <p:xfrm>
          <a:off x="1803862" y="2806161"/>
          <a:ext cx="8112504" cy="2742320"/>
        </p:xfrm>
        <a:graphic>
          <a:graphicData uri="http://schemas.openxmlformats.org/drawingml/2006/table">
            <a:tbl>
              <a:tblPr firstRow="1" bandRow="1">
                <a:tableStyleId>{5C22544A-7EE6-4342-B048-85BDC9FD1C3A}</a:tableStyleId>
              </a:tblPr>
              <a:tblGrid>
                <a:gridCol w="2697286">
                  <a:extLst>
                    <a:ext uri="{9D8B030D-6E8A-4147-A177-3AD203B41FA5}">
                      <a16:colId xmlns:a16="http://schemas.microsoft.com/office/drawing/2014/main" val="2069338972"/>
                    </a:ext>
                  </a:extLst>
                </a:gridCol>
                <a:gridCol w="2707609">
                  <a:extLst>
                    <a:ext uri="{9D8B030D-6E8A-4147-A177-3AD203B41FA5}">
                      <a16:colId xmlns:a16="http://schemas.microsoft.com/office/drawing/2014/main" val="3483678414"/>
                    </a:ext>
                  </a:extLst>
                </a:gridCol>
                <a:gridCol w="2707609">
                  <a:extLst>
                    <a:ext uri="{9D8B030D-6E8A-4147-A177-3AD203B41FA5}">
                      <a16:colId xmlns:a16="http://schemas.microsoft.com/office/drawing/2014/main" val="1795939116"/>
                    </a:ext>
                  </a:extLst>
                </a:gridCol>
              </a:tblGrid>
              <a:tr h="539624">
                <a:tc>
                  <a:txBody>
                    <a:bodyPr/>
                    <a:lstStyle/>
                    <a:p>
                      <a:r>
                        <a:rPr lang="en-US" dirty="0"/>
                        <a:t>Model Name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Accuracy </a:t>
                      </a:r>
                    </a:p>
                    <a:p>
                      <a:endParaRPr lang="en-US" dirty="0"/>
                    </a:p>
                  </a:txBody>
                  <a:tcPr/>
                </a:tc>
                <a:tc>
                  <a:txBody>
                    <a:bodyPr/>
                    <a:lstStyle/>
                    <a:p>
                      <a:r>
                        <a:rPr lang="en-US" dirty="0"/>
                        <a:t>Precision</a:t>
                      </a:r>
                    </a:p>
                  </a:txBody>
                  <a:tcPr/>
                </a:tc>
                <a:extLst>
                  <a:ext uri="{0D108BD9-81ED-4DB2-BD59-A6C34878D82A}">
                    <a16:rowId xmlns:a16="http://schemas.microsoft.com/office/drawing/2014/main" val="852314982"/>
                  </a:ext>
                </a:extLst>
              </a:tr>
              <a:tr h="411392">
                <a:tc>
                  <a:txBody>
                    <a:bodyPr/>
                    <a:lstStyle/>
                    <a:p>
                      <a:r>
                        <a:rPr lang="en-US" sz="1800" dirty="0" err="1">
                          <a:solidFill>
                            <a:srgbClr val="000000"/>
                          </a:solidFill>
                          <a:effectLst/>
                          <a:latin typeface="Calibri" panose="020F0502020204030204" pitchFamily="34" charset="0"/>
                          <a:ea typeface="Batang" panose="02030600000101010101" pitchFamily="18" charset="-127"/>
                        </a:rPr>
                        <a:t>XGBoost</a:t>
                      </a:r>
                      <a:endParaRPr lang="en-US" sz="1800" dirty="0">
                        <a:solidFill>
                          <a:srgbClr val="000000"/>
                        </a:solidFill>
                        <a:effectLst/>
                        <a:latin typeface="Calibri" panose="020F0502020204030204" pitchFamily="34" charset="0"/>
                        <a:ea typeface="Batang" panose="02030600000101010101" pitchFamily="18" charset="-127"/>
                      </a:endParaRPr>
                    </a:p>
                  </a:txBody>
                  <a:tcPr/>
                </a:tc>
                <a:tc>
                  <a:txBody>
                    <a:bodyPr/>
                    <a:lstStyle/>
                    <a:p>
                      <a:r>
                        <a:rPr lang="en-US" dirty="0"/>
                        <a:t>0.98</a:t>
                      </a:r>
                    </a:p>
                  </a:txBody>
                  <a:tcPr/>
                </a:tc>
                <a:tc>
                  <a:txBody>
                    <a:bodyPr/>
                    <a:lstStyle/>
                    <a:p>
                      <a:r>
                        <a:rPr lang="en-US" dirty="0"/>
                        <a:t>0.99</a:t>
                      </a:r>
                    </a:p>
                  </a:txBody>
                  <a:tcPr/>
                </a:tc>
                <a:extLst>
                  <a:ext uri="{0D108BD9-81ED-4DB2-BD59-A6C34878D82A}">
                    <a16:rowId xmlns:a16="http://schemas.microsoft.com/office/drawing/2014/main" val="3352666843"/>
                  </a:ext>
                </a:extLst>
              </a:tr>
              <a:tr h="4566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Batang" panose="02030600000101010101" pitchFamily="18" charset="-127"/>
                        </a:rPr>
                        <a:t>Random Forest</a:t>
                      </a:r>
                    </a:p>
                  </a:txBody>
                  <a:tcPr/>
                </a:tc>
                <a:tc>
                  <a:txBody>
                    <a:bodyPr/>
                    <a:lstStyle/>
                    <a:p>
                      <a:r>
                        <a:rPr lang="en-US" dirty="0"/>
                        <a:t>0.975</a:t>
                      </a:r>
                    </a:p>
                  </a:txBody>
                  <a:tcPr/>
                </a:tc>
                <a:tc>
                  <a:txBody>
                    <a:bodyPr/>
                    <a:lstStyle/>
                    <a:p>
                      <a:r>
                        <a:rPr lang="en-US" dirty="0"/>
                        <a:t>0.99</a:t>
                      </a:r>
                    </a:p>
                  </a:txBody>
                  <a:tcPr/>
                </a:tc>
                <a:extLst>
                  <a:ext uri="{0D108BD9-81ED-4DB2-BD59-A6C34878D82A}">
                    <a16:rowId xmlns:a16="http://schemas.microsoft.com/office/drawing/2014/main" val="3469938118"/>
                  </a:ext>
                </a:extLst>
              </a:tr>
              <a:tr h="4113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Batang" panose="02030600000101010101" pitchFamily="18" charset="-127"/>
                        </a:rPr>
                        <a:t>Decision Trees </a:t>
                      </a:r>
                    </a:p>
                  </a:txBody>
                  <a:tcPr/>
                </a:tc>
                <a:tc>
                  <a:txBody>
                    <a:bodyPr/>
                    <a:lstStyle/>
                    <a:p>
                      <a:r>
                        <a:rPr lang="en-US" dirty="0"/>
                        <a:t>0.978</a:t>
                      </a:r>
                    </a:p>
                  </a:txBody>
                  <a:tcPr/>
                </a:tc>
                <a:tc>
                  <a:txBody>
                    <a:bodyPr/>
                    <a:lstStyle/>
                    <a:p>
                      <a:r>
                        <a:rPr lang="en-US" dirty="0"/>
                        <a:t>0.98</a:t>
                      </a:r>
                    </a:p>
                  </a:txBody>
                  <a:tcPr/>
                </a:tc>
                <a:extLst>
                  <a:ext uri="{0D108BD9-81ED-4DB2-BD59-A6C34878D82A}">
                    <a16:rowId xmlns:a16="http://schemas.microsoft.com/office/drawing/2014/main" val="934477511"/>
                  </a:ext>
                </a:extLst>
              </a:tr>
              <a:tr h="4113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Batang" panose="02030600000101010101" pitchFamily="18" charset="-127"/>
                        </a:rPr>
                        <a:t>AdaBoost classifier</a:t>
                      </a:r>
                      <a:endParaRPr lang="en-US" b="1" dirty="0">
                        <a:solidFill>
                          <a:srgbClr val="000000"/>
                        </a:solidFill>
                        <a:latin typeface="Calibri" panose="020F0502020204030204" pitchFamily="34" charset="0"/>
                        <a:ea typeface="Batang" panose="02030600000101010101" pitchFamily="18" charset="-127"/>
                      </a:endParaRPr>
                    </a:p>
                  </a:txBody>
                  <a:tcPr/>
                </a:tc>
                <a:tc>
                  <a:txBody>
                    <a:bodyPr/>
                    <a:lstStyle/>
                    <a:p>
                      <a:r>
                        <a:rPr lang="en-US" dirty="0"/>
                        <a:t>0.974</a:t>
                      </a:r>
                    </a:p>
                  </a:txBody>
                  <a:tcPr/>
                </a:tc>
                <a:tc>
                  <a:txBody>
                    <a:bodyPr/>
                    <a:lstStyle/>
                    <a:p>
                      <a:r>
                        <a:rPr lang="en-US" dirty="0"/>
                        <a:t>0.99</a:t>
                      </a:r>
                    </a:p>
                  </a:txBody>
                  <a:tcPr/>
                </a:tc>
                <a:extLst>
                  <a:ext uri="{0D108BD9-81ED-4DB2-BD59-A6C34878D82A}">
                    <a16:rowId xmlns:a16="http://schemas.microsoft.com/office/drawing/2014/main" val="3967854377"/>
                  </a:ext>
                </a:extLst>
              </a:tr>
              <a:tr h="4113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Batang" panose="02030600000101010101" pitchFamily="18" charset="-127"/>
                        </a:rPr>
                        <a:t>K-Neighbors</a:t>
                      </a:r>
                      <a:r>
                        <a:rPr lang="en-US" sz="1800" b="1" dirty="0">
                          <a:solidFill>
                            <a:srgbClr val="000000"/>
                          </a:solidFill>
                          <a:effectLst/>
                          <a:latin typeface="Calibri" panose="020F0502020204030204" pitchFamily="34" charset="0"/>
                          <a:ea typeface="Batang" panose="02030600000101010101" pitchFamily="18" charset="-127"/>
                        </a:rPr>
                        <a:t> </a:t>
                      </a:r>
                      <a:r>
                        <a:rPr lang="en-US" sz="1800" dirty="0">
                          <a:solidFill>
                            <a:srgbClr val="000000"/>
                          </a:solidFill>
                          <a:effectLst/>
                          <a:latin typeface="Calibri" panose="020F0502020204030204" pitchFamily="34" charset="0"/>
                          <a:ea typeface="Batang" panose="02030600000101010101" pitchFamily="18" charset="-127"/>
                        </a:rPr>
                        <a:t>classifier </a:t>
                      </a:r>
                      <a:endParaRPr lang="en-US" dirty="0"/>
                    </a:p>
                  </a:txBody>
                  <a:tcPr/>
                </a:tc>
                <a:tc>
                  <a:txBody>
                    <a:bodyPr/>
                    <a:lstStyle/>
                    <a:p>
                      <a:r>
                        <a:rPr lang="en-US" dirty="0"/>
                        <a:t>0.969</a:t>
                      </a:r>
                    </a:p>
                  </a:txBody>
                  <a:tcPr/>
                </a:tc>
                <a:tc>
                  <a:txBody>
                    <a:bodyPr/>
                    <a:lstStyle/>
                    <a:p>
                      <a:r>
                        <a:rPr lang="en-US" dirty="0"/>
                        <a:t>0.99</a:t>
                      </a:r>
                    </a:p>
                  </a:txBody>
                  <a:tcPr/>
                </a:tc>
                <a:extLst>
                  <a:ext uri="{0D108BD9-81ED-4DB2-BD59-A6C34878D82A}">
                    <a16:rowId xmlns:a16="http://schemas.microsoft.com/office/drawing/2014/main" val="132697440"/>
                  </a:ext>
                </a:extLst>
              </a:tr>
            </a:tbl>
          </a:graphicData>
        </a:graphic>
      </p:graphicFrame>
    </p:spTree>
    <p:extLst>
      <p:ext uri="{BB962C8B-B14F-4D97-AF65-F5344CB8AC3E}">
        <p14:creationId xmlns:p14="http://schemas.microsoft.com/office/powerpoint/2010/main" val="2654311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37C9-5811-BD30-1A43-05C416ADC949}"/>
              </a:ext>
            </a:extLst>
          </p:cNvPr>
          <p:cNvSpPr>
            <a:spLocks noGrp="1"/>
          </p:cNvSpPr>
          <p:nvPr>
            <p:ph type="title"/>
          </p:nvPr>
        </p:nvSpPr>
        <p:spPr/>
        <p:txBody>
          <a:bodyPr/>
          <a:lstStyle/>
          <a:p>
            <a:r>
              <a:rPr lang="en-US" dirty="0"/>
              <a:t>Conclusion and Key take aways</a:t>
            </a:r>
          </a:p>
        </p:txBody>
      </p:sp>
      <p:sp>
        <p:nvSpPr>
          <p:cNvPr id="3" name="Content Placeholder 2">
            <a:extLst>
              <a:ext uri="{FF2B5EF4-FFF2-40B4-BE49-F238E27FC236}">
                <a16:creationId xmlns:a16="http://schemas.microsoft.com/office/drawing/2014/main" id="{354A77A3-7A2A-006E-E052-882095569A7F}"/>
              </a:ext>
            </a:extLst>
          </p:cNvPr>
          <p:cNvSpPr>
            <a:spLocks noGrp="1"/>
          </p:cNvSpPr>
          <p:nvPr>
            <p:ph idx="1"/>
          </p:nvPr>
        </p:nvSpPr>
        <p:spPr>
          <a:xfrm>
            <a:off x="1154954" y="2335876"/>
            <a:ext cx="9593402" cy="3857106"/>
          </a:xfrm>
        </p:spPr>
        <p:txBody>
          <a:bodyPr/>
          <a:lstStyle/>
          <a:p>
            <a:r>
              <a:rPr lang="en-US" dirty="0">
                <a:effectLst/>
                <a:latin typeface="Calibri" panose="020F0502020204030204" pitchFamily="34" charset="0"/>
                <a:ea typeface="Batang" panose="02030600000101010101" pitchFamily="18" charset="-127"/>
                <a:cs typeface="Calibri" panose="020F0502020204030204" pitchFamily="34" charset="0"/>
              </a:rPr>
              <a:t>We have implemented five models </a:t>
            </a:r>
            <a:r>
              <a:rPr lang="en-US" dirty="0" err="1">
                <a:solidFill>
                  <a:srgbClr val="000000"/>
                </a:solidFill>
                <a:effectLst/>
                <a:latin typeface="Calibri" panose="020F0502020204030204" pitchFamily="34" charset="0"/>
                <a:ea typeface="Batang" panose="02030600000101010101" pitchFamily="18" charset="-127"/>
                <a:cs typeface="Calibri" panose="020F0502020204030204" pitchFamily="34" charset="0"/>
              </a:rPr>
              <a:t>XGBoost</a:t>
            </a:r>
            <a:r>
              <a:rPr lang="en-US" dirty="0">
                <a:solidFill>
                  <a:srgbClr val="000000"/>
                </a:solidFill>
                <a:latin typeface="Calibri" panose="020F0502020204030204" pitchFamily="34" charset="0"/>
                <a:ea typeface="Batang" panose="02030600000101010101" pitchFamily="18" charset="-127"/>
                <a:cs typeface="Calibri" panose="020F0502020204030204" pitchFamily="34" charset="0"/>
              </a:rPr>
              <a:t>, </a:t>
            </a:r>
            <a:r>
              <a:rPr lang="en-US" dirty="0">
                <a:solidFill>
                  <a:srgbClr val="000000"/>
                </a:solidFill>
                <a:effectLst/>
                <a:latin typeface="Calibri" panose="020F0502020204030204" pitchFamily="34" charset="0"/>
                <a:ea typeface="Batang" panose="02030600000101010101" pitchFamily="18" charset="-127"/>
                <a:cs typeface="Calibri" panose="020F0502020204030204" pitchFamily="34" charset="0"/>
              </a:rPr>
              <a:t>Random Forest, Decision Trees, AdaBoost classifier,</a:t>
            </a:r>
            <a:r>
              <a:rPr lang="en-US" dirty="0">
                <a:solidFill>
                  <a:srgbClr val="000000"/>
                </a:solidFill>
                <a:latin typeface="Calibri" panose="020F0502020204030204" pitchFamily="34" charset="0"/>
                <a:ea typeface="Batang" panose="02030600000101010101" pitchFamily="18" charset="-127"/>
                <a:cs typeface="Calibri" panose="020F0502020204030204" pitchFamily="34" charset="0"/>
              </a:rPr>
              <a:t> and </a:t>
            </a:r>
            <a:r>
              <a:rPr lang="en-US" dirty="0">
                <a:solidFill>
                  <a:srgbClr val="000000"/>
                </a:solidFill>
                <a:effectLst/>
                <a:latin typeface="Calibri" panose="020F0502020204030204" pitchFamily="34" charset="0"/>
                <a:ea typeface="Batang" panose="02030600000101010101" pitchFamily="18" charset="-127"/>
                <a:cs typeface="Calibri" panose="020F0502020204030204" pitchFamily="34" charset="0"/>
              </a:rPr>
              <a:t>K-Neighbors classifier.</a:t>
            </a:r>
            <a:endParaRPr lang="en-US" dirty="0">
              <a:effectLst/>
              <a:latin typeface="Calibri" panose="020F0502020204030204" pitchFamily="34" charset="0"/>
              <a:ea typeface="Batang" panose="02030600000101010101" pitchFamily="18" charset="-127"/>
              <a:cs typeface="Calibri" panose="020F0502020204030204" pitchFamily="34" charset="0"/>
            </a:endParaRPr>
          </a:p>
          <a:p>
            <a:r>
              <a:rPr lang="en-US" dirty="0">
                <a:effectLst/>
                <a:latin typeface="Calibri" panose="020F0502020204030204" pitchFamily="34" charset="0"/>
                <a:ea typeface="Batang" panose="02030600000101010101" pitchFamily="18" charset="-127"/>
                <a:cs typeface="Calibri" panose="020F0502020204030204" pitchFamily="34" charset="0"/>
              </a:rPr>
              <a:t>After analyzing various algorithms, </a:t>
            </a:r>
            <a:r>
              <a:rPr lang="en-US" dirty="0" err="1">
                <a:effectLst/>
                <a:latin typeface="Calibri" panose="020F0502020204030204" pitchFamily="34" charset="0"/>
                <a:ea typeface="Batang" panose="02030600000101010101" pitchFamily="18" charset="-127"/>
                <a:cs typeface="Calibri" panose="020F0502020204030204" pitchFamily="34" charset="0"/>
              </a:rPr>
              <a:t>XGBoost</a:t>
            </a:r>
            <a:r>
              <a:rPr lang="en-US" dirty="0">
                <a:effectLst/>
                <a:latin typeface="Calibri" panose="020F0502020204030204" pitchFamily="34" charset="0"/>
                <a:ea typeface="Batang" panose="02030600000101010101" pitchFamily="18" charset="-127"/>
                <a:cs typeface="Calibri" panose="020F0502020204030204" pitchFamily="34" charset="0"/>
              </a:rPr>
              <a:t> demonstrated the maximum accuracy, making it the best option for our model with an accuracy of 0.98 and a precision of 0.99.</a:t>
            </a:r>
          </a:p>
          <a:p>
            <a:r>
              <a:rPr lang="en-US" dirty="0">
                <a:effectLst/>
                <a:latin typeface="Calibri" panose="020F0502020204030204" pitchFamily="34" charset="0"/>
                <a:ea typeface="Batang" panose="02030600000101010101" pitchFamily="18" charset="-127"/>
                <a:cs typeface="Calibri" panose="020F0502020204030204" pitchFamily="34" charset="0"/>
              </a:rPr>
              <a:t>The area under the ROC curve is 0.94 which suggests that the classifier and the algorithm used has an excellent performance in distinguishing between positive and negative cases.</a:t>
            </a:r>
          </a:p>
          <a:p>
            <a:r>
              <a:rPr lang="en-US" sz="1800" dirty="0">
                <a:effectLst/>
                <a:latin typeface="Times New Roman" panose="02020603050405020304" pitchFamily="18" charset="0"/>
                <a:ea typeface="Batang" panose="02030600000101010101" pitchFamily="18" charset="-127"/>
              </a:rPr>
              <a:t>An AUC of 0.94 indicates that the algorithm used has correctly identified positive cases with a high degree of accuracy while keeping the false positive rate relatively low</a:t>
            </a:r>
          </a:p>
          <a:p>
            <a:r>
              <a:rPr lang="en-US" dirty="0">
                <a:effectLst/>
                <a:latin typeface="Times New Roman" panose="02020603050405020304" pitchFamily="18" charset="0"/>
                <a:ea typeface="Batang" panose="02030600000101010101" pitchFamily="18" charset="-127"/>
                <a:cs typeface="Calibri" panose="020F0502020204030204" pitchFamily="34" charset="0"/>
              </a:rPr>
              <a:t>Ultimately, we can draw a conclusion that our model predicts the failure of the machine with 98% accuracy which shows that the model works well.</a:t>
            </a:r>
            <a:endParaRPr lang="en-US" dirty="0">
              <a:effectLst/>
              <a:latin typeface="Calibri" panose="020F0502020204030204" pitchFamily="34" charset="0"/>
              <a:ea typeface="Batang" panose="02030600000101010101" pitchFamily="18" charset="-127"/>
              <a:cs typeface="Calibri" panose="020F0502020204030204" pitchFamily="34" charset="0"/>
            </a:endParaRPr>
          </a:p>
          <a:p>
            <a:endParaRPr lang="en-US" dirty="0"/>
          </a:p>
        </p:txBody>
      </p:sp>
    </p:spTree>
    <p:extLst>
      <p:ext uri="{BB962C8B-B14F-4D97-AF65-F5344CB8AC3E}">
        <p14:creationId xmlns:p14="http://schemas.microsoft.com/office/powerpoint/2010/main" val="54549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1E1A-FC23-7CDA-3E40-75BCA2012FD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FEE6CAB-3222-D1AE-A2F3-9916A34DE60D}"/>
              </a:ext>
            </a:extLst>
          </p:cNvPr>
          <p:cNvSpPr>
            <a:spLocks noGrp="1"/>
          </p:cNvSpPr>
          <p:nvPr>
            <p:ph idx="1"/>
          </p:nvPr>
        </p:nvSpPr>
        <p:spPr/>
        <p:txBody>
          <a:bodyPr/>
          <a:lstStyle/>
          <a:p>
            <a:r>
              <a:rPr lang="en-US" sz="1800" u="sng" dirty="0">
                <a:solidFill>
                  <a:srgbClr val="0000FF"/>
                </a:solidFill>
                <a:effectLst/>
                <a:latin typeface="Times New Roman" panose="02020603050405020304" pitchFamily="18" charset="0"/>
                <a:ea typeface="Batang" panose="02030600000101010101" pitchFamily="18" charset="-127"/>
                <a:hlinkClick r:id="rId2"/>
              </a:rPr>
              <a:t>https://archive.ics.uci.edu/ml/datasets/AI4I+2020+Predictive+Maintenance+Dataset#</a:t>
            </a:r>
            <a:endParaRPr lang="en-US" sz="1800" dirty="0">
              <a:effectLst/>
              <a:latin typeface="Times New Roman" panose="02020603050405020304" pitchFamily="18" charset="0"/>
              <a:ea typeface="Batang" panose="02030600000101010101" pitchFamily="18" charset="-127"/>
            </a:endParaRPr>
          </a:p>
          <a:p>
            <a:endParaRPr lang="en-US" dirty="0"/>
          </a:p>
        </p:txBody>
      </p:sp>
    </p:spTree>
    <p:extLst>
      <p:ext uri="{BB962C8B-B14F-4D97-AF65-F5344CB8AC3E}">
        <p14:creationId xmlns:p14="http://schemas.microsoft.com/office/powerpoint/2010/main" val="28636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C68DF-533B-646D-C3B4-3A75DC8D39F5}"/>
              </a:ext>
            </a:extLst>
          </p:cNvPr>
          <p:cNvSpPr>
            <a:spLocks noGrp="1"/>
          </p:cNvSpPr>
          <p:nvPr>
            <p:ph type="ctrTitle"/>
          </p:nvPr>
        </p:nvSpPr>
        <p:spPr>
          <a:xfrm>
            <a:off x="3424843" y="1143000"/>
            <a:ext cx="8118227" cy="3134032"/>
          </a:xfrm>
        </p:spPr>
        <p:txBody>
          <a:bodyPr>
            <a:normAutofit/>
          </a:bodyPr>
          <a:lstStyle/>
          <a:p>
            <a:r>
              <a:rPr lang="en-US" sz="6600" dirty="0">
                <a:solidFill>
                  <a:srgbClr val="EBEBEB"/>
                </a:solidFill>
                <a:latin typeface="Algerian" panose="04020705040A02060702" pitchFamily="82" charset="0"/>
              </a:rPr>
              <a:t>Thank you….</a:t>
            </a:r>
          </a:p>
        </p:txBody>
      </p:sp>
    </p:spTree>
    <p:extLst>
      <p:ext uri="{BB962C8B-B14F-4D97-AF65-F5344CB8AC3E}">
        <p14:creationId xmlns:p14="http://schemas.microsoft.com/office/powerpoint/2010/main" val="24103307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EDA3-AED8-333C-4822-E92A0385168B}"/>
              </a:ext>
            </a:extLst>
          </p:cNvPr>
          <p:cNvSpPr>
            <a:spLocks noGrp="1"/>
          </p:cNvSpPr>
          <p:nvPr>
            <p:ph type="title"/>
          </p:nvPr>
        </p:nvSpPr>
        <p:spPr/>
        <p:txBody>
          <a:bodyPr/>
          <a:lstStyle/>
          <a:p>
            <a:r>
              <a:rPr lang="en-US" dirty="0"/>
              <a:t>Problem Setting</a:t>
            </a:r>
          </a:p>
        </p:txBody>
      </p:sp>
      <p:sp>
        <p:nvSpPr>
          <p:cNvPr id="3" name="Content Placeholder 2">
            <a:extLst>
              <a:ext uri="{FF2B5EF4-FFF2-40B4-BE49-F238E27FC236}">
                <a16:creationId xmlns:a16="http://schemas.microsoft.com/office/drawing/2014/main" id="{3EAF5A82-621E-A207-C851-CC9672B0A549}"/>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374151"/>
                </a:solidFill>
                <a:effectLst/>
                <a:latin typeface="Söhne"/>
              </a:rPr>
              <a:t>Modern businesses rely heavily on machines and equipment to maintain their productivity and profitability. However, the performance of these machines can deteriorate over time, leading to costly downtime and repairs.</a:t>
            </a:r>
          </a:p>
          <a:p>
            <a:pPr algn="l">
              <a:buFont typeface="Arial" panose="020B0604020202020204" pitchFamily="34" charset="0"/>
              <a:buChar char="•"/>
            </a:pPr>
            <a:r>
              <a:rPr lang="en-US" b="0" i="0" dirty="0">
                <a:solidFill>
                  <a:srgbClr val="374151"/>
                </a:solidFill>
                <a:effectLst/>
                <a:latin typeface="Söhne"/>
              </a:rPr>
              <a:t>One approach to mitigate this issue is predictive maintenance, which aims to maximize machine efficiency and minimize unexpected breakdowns by predicting when maintenance is needed before a failure occurs.</a:t>
            </a:r>
          </a:p>
          <a:p>
            <a:pPr algn="l">
              <a:buFont typeface="Arial" panose="020B0604020202020204" pitchFamily="34" charset="0"/>
              <a:buChar char="•"/>
            </a:pPr>
            <a:r>
              <a:rPr lang="en-US" b="0" i="0" dirty="0">
                <a:solidFill>
                  <a:srgbClr val="374151"/>
                </a:solidFill>
                <a:effectLst/>
                <a:latin typeface="Söhne"/>
              </a:rPr>
              <a:t>Predictive maintenance involves collecting and analyzing data on various parameters of the machine, such as temperature, vibration, and other performance indicators. Tracking these metrics over time can identify patterns and anomalies, which can then be used to predict when a machine failure is likely to occur.</a:t>
            </a:r>
          </a:p>
          <a:p>
            <a:pPr algn="l">
              <a:buFont typeface="Arial" panose="020B0604020202020204" pitchFamily="34" charset="0"/>
              <a:buChar char="•"/>
            </a:pPr>
            <a:r>
              <a:rPr lang="en-US" b="0" i="0" dirty="0">
                <a:solidFill>
                  <a:srgbClr val="374151"/>
                </a:solidFill>
                <a:effectLst/>
                <a:latin typeface="Söhne"/>
              </a:rPr>
              <a:t>In the context of a manufacturing process, machine failures can occur for various reasons, such as wear and tear, operator errors, or other environmental factors. The challenge is understanding the factors contributing to machine failure and developing a predictive model that can accurately forecast when maintenance is required.</a:t>
            </a:r>
          </a:p>
          <a:p>
            <a:endParaRPr lang="en-US" dirty="0"/>
          </a:p>
        </p:txBody>
      </p:sp>
    </p:spTree>
    <p:extLst>
      <p:ext uri="{BB962C8B-B14F-4D97-AF65-F5344CB8AC3E}">
        <p14:creationId xmlns:p14="http://schemas.microsoft.com/office/powerpoint/2010/main" val="293260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7276-EBF2-F90E-629B-43CFDAFFB94F}"/>
              </a:ext>
            </a:extLst>
          </p:cNvPr>
          <p:cNvSpPr>
            <a:spLocks noGrp="1"/>
          </p:cNvSpPr>
          <p:nvPr>
            <p:ph type="title"/>
          </p:nvPr>
        </p:nvSpPr>
        <p:spPr/>
        <p:txBody>
          <a:bodyPr/>
          <a:lstStyle/>
          <a:p>
            <a:r>
              <a:rPr lang="en-US" dirty="0"/>
              <a:t>Problem Objective</a:t>
            </a:r>
          </a:p>
        </p:txBody>
      </p:sp>
      <p:sp>
        <p:nvSpPr>
          <p:cNvPr id="3" name="Content Placeholder 2">
            <a:extLst>
              <a:ext uri="{FF2B5EF4-FFF2-40B4-BE49-F238E27FC236}">
                <a16:creationId xmlns:a16="http://schemas.microsoft.com/office/drawing/2014/main" id="{9D3C80A1-8B60-F25E-790C-06022E78BA4D}"/>
              </a:ext>
            </a:extLst>
          </p:cNvPr>
          <p:cNvSpPr>
            <a:spLocks noGrp="1"/>
          </p:cNvSpPr>
          <p:nvPr>
            <p:ph idx="1"/>
          </p:nvPr>
        </p:nvSpPr>
        <p:spPr/>
        <p:txBody>
          <a:bodyPr>
            <a:normAutofit/>
          </a:bodyPr>
          <a:lstStyle/>
          <a:p>
            <a:r>
              <a:rPr lang="en-US" b="0" i="0" dirty="0">
                <a:solidFill>
                  <a:srgbClr val="374151"/>
                </a:solidFill>
                <a:effectLst/>
                <a:latin typeface="Söhne"/>
              </a:rPr>
              <a:t>The main objective of this project is to develop a predictive maintenance system for a manufacturing process that can help reduce downtime, minimize maintenance costs, and increase overall efficiency. </a:t>
            </a:r>
          </a:p>
          <a:p>
            <a:r>
              <a:rPr lang="en-US" b="0" i="0" dirty="0">
                <a:solidFill>
                  <a:srgbClr val="374151"/>
                </a:solidFill>
                <a:effectLst/>
                <a:latin typeface="Söhne"/>
              </a:rPr>
              <a:t>By using data analysis and machine learning techniques, the project aims to predict when a machine is likely to fail, allowing for proactive maintenance to be scheduled before any significant issues occur. </a:t>
            </a:r>
          </a:p>
          <a:p>
            <a:r>
              <a:rPr lang="en-US" b="0" i="0" dirty="0">
                <a:solidFill>
                  <a:srgbClr val="374151"/>
                </a:solidFill>
                <a:effectLst/>
                <a:latin typeface="Söhne"/>
              </a:rPr>
              <a:t>Ultimately, this will enable businesses to better plan and manage their maintenance activities, leading to improved machine uptime, reduced maintenance costs, and increased productivity.</a:t>
            </a:r>
            <a:endParaRPr lang="en-US" dirty="0"/>
          </a:p>
          <a:p>
            <a:endParaRPr lang="en-US" dirty="0"/>
          </a:p>
        </p:txBody>
      </p:sp>
    </p:spTree>
    <p:extLst>
      <p:ext uri="{BB962C8B-B14F-4D97-AF65-F5344CB8AC3E}">
        <p14:creationId xmlns:p14="http://schemas.microsoft.com/office/powerpoint/2010/main" val="43262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C33B-E546-2F71-C883-2F4E2241F517}"/>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558B8591-A2E5-9CAD-F5B3-46E09FA239F2}"/>
              </a:ext>
            </a:extLst>
          </p:cNvPr>
          <p:cNvSpPr>
            <a:spLocks noGrp="1"/>
          </p:cNvSpPr>
          <p:nvPr>
            <p:ph idx="1"/>
          </p:nvPr>
        </p:nvSpPr>
        <p:spPr/>
        <p:txBody>
          <a:bodyPr/>
          <a:lstStyle/>
          <a:p>
            <a:pPr marL="0" marR="0">
              <a:lnSpc>
                <a:spcPct val="150000"/>
              </a:lnSpc>
              <a:spcBef>
                <a:spcPts val="0"/>
              </a:spcBef>
              <a:spcAft>
                <a:spcPts val="0"/>
              </a:spcAft>
            </a:pPr>
            <a:r>
              <a:rPr lang="en-US" sz="1800" dirty="0">
                <a:effectLst/>
                <a:latin typeface="Times New Roman" panose="02020603050405020304" pitchFamily="18" charset="0"/>
                <a:ea typeface="Batang" panose="02030600000101010101" pitchFamily="18" charset="-127"/>
              </a:rPr>
              <a:t>The specific problem being addressed is to identify the factors that contribute to machine failure and to predict when it is likely to occur. The following questions need to be answered through data analytics:</a:t>
            </a:r>
          </a:p>
          <a:p>
            <a:pPr marL="342900" marR="0" lvl="0" indent="-342900">
              <a:lnSpc>
                <a:spcPct val="150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What are the factors that contribute to machine failure?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How can we predict when a machine is likely to fail?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Which failure mode is the most likely to occur?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0645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D2C8-8E36-E1C1-30D7-BE273BEEEF2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D77882DE-4E2B-C833-0A05-5B15EAA882A0}"/>
              </a:ext>
            </a:extLst>
          </p:cNvPr>
          <p:cNvSpPr>
            <a:spLocks noGrp="1"/>
          </p:cNvSpPr>
          <p:nvPr>
            <p:ph idx="1"/>
          </p:nvPr>
        </p:nvSpPr>
        <p:spPr>
          <a:xfrm>
            <a:off x="1154954" y="3108960"/>
            <a:ext cx="8825659" cy="2186247"/>
          </a:xfrm>
        </p:spPr>
        <p:txBody>
          <a:bodyPr>
            <a:normAutofit/>
          </a:bodyPr>
          <a:lstStyle/>
          <a:p>
            <a:pPr marL="0" marR="0">
              <a:lnSpc>
                <a:spcPct val="150000"/>
              </a:lnSpc>
              <a:spcBef>
                <a:spcPts val="0"/>
              </a:spcBef>
              <a:spcAft>
                <a:spcPts val="0"/>
              </a:spcAft>
            </a:pPr>
            <a:r>
              <a:rPr lang="en-US" sz="1800" dirty="0">
                <a:solidFill>
                  <a:srgbClr val="123654"/>
                </a:solidFill>
                <a:effectLst/>
                <a:latin typeface="Calibri" panose="020F0502020204030204" pitchFamily="34" charset="0"/>
                <a:ea typeface="Batang" panose="02030600000101010101" pitchFamily="18" charset="-127"/>
              </a:rPr>
              <a:t>Stephan </a:t>
            </a:r>
            <a:r>
              <a:rPr lang="en-US" sz="1800" dirty="0" err="1">
                <a:solidFill>
                  <a:srgbClr val="123654"/>
                </a:solidFill>
                <a:effectLst/>
                <a:latin typeface="Calibri" panose="020F0502020204030204" pitchFamily="34" charset="0"/>
                <a:ea typeface="Batang" panose="02030600000101010101" pitchFamily="18" charset="-127"/>
              </a:rPr>
              <a:t>Matzka</a:t>
            </a:r>
            <a:r>
              <a:rPr lang="en-US" sz="1800" dirty="0">
                <a:solidFill>
                  <a:srgbClr val="123654"/>
                </a:solidFill>
                <a:effectLst/>
                <a:latin typeface="Calibri" panose="020F0502020204030204" pitchFamily="34" charset="0"/>
                <a:ea typeface="Batang" panose="02030600000101010101" pitchFamily="18" charset="-127"/>
              </a:rPr>
              <a:t>, School of Engineering - Technology and Life, Hochschule fÃ¼r Technik und </a:t>
            </a:r>
            <a:r>
              <a:rPr lang="en-US" sz="1800" dirty="0" err="1">
                <a:solidFill>
                  <a:srgbClr val="123654"/>
                </a:solidFill>
                <a:effectLst/>
                <a:latin typeface="Calibri" panose="020F0502020204030204" pitchFamily="34" charset="0"/>
                <a:ea typeface="Batang" panose="02030600000101010101" pitchFamily="18" charset="-127"/>
              </a:rPr>
              <a:t>Wirtschaft</a:t>
            </a:r>
            <a:r>
              <a:rPr lang="en-US" sz="1800" dirty="0">
                <a:solidFill>
                  <a:srgbClr val="123654"/>
                </a:solidFill>
                <a:effectLst/>
                <a:latin typeface="Calibri" panose="020F0502020204030204" pitchFamily="34" charset="0"/>
                <a:ea typeface="Batang" panose="02030600000101010101" pitchFamily="18" charset="-127"/>
              </a:rPr>
              <a:t> Berlin, 12459 Berlin, Germany, </a:t>
            </a:r>
            <a:r>
              <a:rPr lang="en-US" sz="1800" u="sng" dirty="0" err="1">
                <a:solidFill>
                  <a:srgbClr val="123654"/>
                </a:solidFill>
                <a:effectLst/>
                <a:latin typeface="Calibri" panose="020F0502020204030204" pitchFamily="34" charset="0"/>
                <a:ea typeface="Batang" panose="02030600000101010101" pitchFamily="18" charset="-127"/>
              </a:rPr>
              <a:t>stephan.matzka</a:t>
            </a:r>
            <a:r>
              <a:rPr lang="en-US" sz="1800" u="sng" dirty="0">
                <a:solidFill>
                  <a:srgbClr val="123654"/>
                </a:solidFill>
                <a:effectLst/>
                <a:latin typeface="Calibri" panose="020F0502020204030204" pitchFamily="34" charset="0"/>
                <a:ea typeface="Batang" panose="02030600000101010101" pitchFamily="18" charset="-127"/>
              </a:rPr>
              <a:t> </a:t>
            </a:r>
            <a:r>
              <a:rPr lang="en-US" sz="1800" b="1" u="sng" dirty="0">
                <a:solidFill>
                  <a:srgbClr val="123654"/>
                </a:solidFill>
                <a:effectLst/>
                <a:latin typeface="Calibri" panose="020F0502020204030204" pitchFamily="34" charset="0"/>
                <a:ea typeface="Batang" panose="02030600000101010101" pitchFamily="18" charset="-127"/>
              </a:rPr>
              <a:t>'@'</a:t>
            </a:r>
            <a:r>
              <a:rPr lang="en-US" sz="1800" u="sng" dirty="0">
                <a:solidFill>
                  <a:srgbClr val="123654"/>
                </a:solidFill>
                <a:effectLst/>
                <a:latin typeface="Calibri" panose="020F0502020204030204" pitchFamily="34" charset="0"/>
                <a:ea typeface="Batang" panose="02030600000101010101" pitchFamily="18" charset="-127"/>
              </a:rPr>
              <a:t> htw-berlin.de</a:t>
            </a:r>
          </a:p>
          <a:p>
            <a:pPr marL="0" marR="0" indent="0">
              <a:lnSpc>
                <a:spcPct val="150000"/>
              </a:lnSpc>
              <a:spcBef>
                <a:spcPts val="0"/>
              </a:spcBef>
              <a:spcAft>
                <a:spcPts val="0"/>
              </a:spcAft>
              <a:buNone/>
            </a:pPr>
            <a:endParaRPr lang="en-US" sz="1800" dirty="0">
              <a:effectLst/>
              <a:latin typeface="Times New Roman" panose="02020603050405020304" pitchFamily="18" charset="0"/>
              <a:ea typeface="Batang" panose="02030600000101010101" pitchFamily="18" charset="-127"/>
            </a:endParaRPr>
          </a:p>
          <a:p>
            <a:pPr marL="0" marR="0">
              <a:lnSpc>
                <a:spcPct val="150000"/>
              </a:lnSpc>
              <a:spcBef>
                <a:spcPts val="0"/>
              </a:spcBef>
              <a:spcAft>
                <a:spcPts val="0"/>
              </a:spcAft>
            </a:pPr>
            <a:r>
              <a:rPr lang="en-US" sz="1800" u="sng" dirty="0">
                <a:solidFill>
                  <a:srgbClr val="0000FF"/>
                </a:solidFill>
                <a:effectLst/>
                <a:latin typeface="Times New Roman" panose="02020603050405020304" pitchFamily="18" charset="0"/>
                <a:ea typeface="Batang" panose="02030600000101010101" pitchFamily="18" charset="-127"/>
                <a:hlinkClick r:id="rId2"/>
              </a:rPr>
              <a:t>https://archive.ics.uci.edu/ml/datasets/AI4I+2020+Predictive+Maintenance+Dataset#</a:t>
            </a:r>
            <a:endParaRPr lang="en-US" sz="1800" dirty="0">
              <a:effectLst/>
              <a:latin typeface="Times New Roman" panose="02020603050405020304" pitchFamily="18" charset="0"/>
              <a:ea typeface="Batang" panose="02030600000101010101" pitchFamily="18" charset="-127"/>
            </a:endParaRPr>
          </a:p>
          <a:p>
            <a:pPr marL="0" indent="0">
              <a:buNone/>
            </a:pPr>
            <a:endParaRPr lang="en-US" dirty="0"/>
          </a:p>
        </p:txBody>
      </p:sp>
    </p:spTree>
    <p:extLst>
      <p:ext uri="{BB962C8B-B14F-4D97-AF65-F5344CB8AC3E}">
        <p14:creationId xmlns:p14="http://schemas.microsoft.com/office/powerpoint/2010/main" val="327064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0735-ACD6-D58F-859E-EE5C1EC1708E}"/>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F9254B2A-F3B8-8C80-43BC-1BD0E39766E1}"/>
              </a:ext>
            </a:extLst>
          </p:cNvPr>
          <p:cNvSpPr>
            <a:spLocks noGrp="1"/>
          </p:cNvSpPr>
          <p:nvPr>
            <p:ph idx="1"/>
          </p:nvPr>
        </p:nvSpPr>
        <p:spPr>
          <a:xfrm>
            <a:off x="1154954" y="2269375"/>
            <a:ext cx="9834471" cy="4073236"/>
          </a:xfrm>
        </p:spPr>
        <p:txBody>
          <a:bodyPr>
            <a:normAutofit fontScale="85000" lnSpcReduction="10000"/>
          </a:bodyPr>
          <a:lstStyle/>
          <a:p>
            <a:pPr marL="0" marR="0">
              <a:lnSpc>
                <a:spcPct val="150000"/>
              </a:lnSpc>
              <a:spcBef>
                <a:spcPts val="0"/>
              </a:spcBef>
              <a:spcAft>
                <a:spcPts val="0"/>
              </a:spcAft>
            </a:pPr>
            <a:r>
              <a:rPr lang="en-US" sz="1800" dirty="0">
                <a:effectLst/>
                <a:latin typeface="Times New Roman" panose="02020603050405020304" pitchFamily="18" charset="0"/>
                <a:ea typeface="Batang" panose="02030600000101010101" pitchFamily="18" charset="-127"/>
              </a:rPr>
              <a:t>The dataset consists of 10,000 data points stored as rows with 14 features in columns. The variables include:</a:t>
            </a: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UID</a:t>
            </a:r>
            <a:r>
              <a:rPr lang="en-IN" sz="1800" dirty="0">
                <a:effectLst/>
                <a:latin typeface="Calibri" panose="020F0502020204030204" pitchFamily="34" charset="0"/>
                <a:ea typeface="Calibri" panose="020F0502020204030204" pitchFamily="34" charset="0"/>
                <a:cs typeface="Times New Roman" panose="02020603050405020304" pitchFamily="18" charset="0"/>
              </a:rPr>
              <a:t>: unique identifier ranging from 1 to 10,000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product ID</a:t>
            </a:r>
            <a:r>
              <a:rPr lang="en-IN" sz="1800" dirty="0">
                <a:effectLst/>
                <a:latin typeface="Calibri" panose="020F0502020204030204" pitchFamily="34" charset="0"/>
                <a:ea typeface="Calibri" panose="020F0502020204030204" pitchFamily="34" charset="0"/>
                <a:cs typeface="Times New Roman" panose="02020603050405020304" pitchFamily="18" charset="0"/>
              </a:rPr>
              <a:t>: consisting of a letter L, M, or H for low (50% of all products), medium (30%), and high (20%) as product quality variants and a variant-specific serial number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air temperature [K]: </a:t>
            </a:r>
            <a:r>
              <a:rPr lang="en-IN" sz="1800" dirty="0">
                <a:effectLst/>
                <a:latin typeface="Calibri" panose="020F0502020204030204" pitchFamily="34" charset="0"/>
                <a:ea typeface="Calibri" panose="020F0502020204030204" pitchFamily="34" charset="0"/>
                <a:cs typeface="Times New Roman" panose="02020603050405020304" pitchFamily="18" charset="0"/>
              </a:rPr>
              <a:t>generated using a random walk process later normalized to a standard deviation of 2 K around 300 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process temperature [K]: </a:t>
            </a:r>
            <a:r>
              <a:rPr lang="en-IN" sz="1800" dirty="0">
                <a:effectLst/>
                <a:latin typeface="Calibri" panose="020F0502020204030204" pitchFamily="34" charset="0"/>
                <a:ea typeface="Calibri" panose="020F0502020204030204" pitchFamily="34" charset="0"/>
                <a:cs typeface="Times New Roman" panose="02020603050405020304" pitchFamily="18" charset="0"/>
              </a:rPr>
              <a:t>generated using a random walk process normalized to a standard deviation of 1 K, added to the air temperature plus 10 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rotational speed [rpm]: </a:t>
            </a:r>
            <a:r>
              <a:rPr lang="en-IN" sz="1800" dirty="0">
                <a:effectLst/>
                <a:latin typeface="Calibri" panose="020F0502020204030204" pitchFamily="34" charset="0"/>
                <a:ea typeface="Calibri" panose="020F0502020204030204" pitchFamily="34" charset="0"/>
                <a:cs typeface="Times New Roman" panose="02020603050405020304" pitchFamily="18" charset="0"/>
              </a:rPr>
              <a:t>calculated from a power of 2860 W, overlaid with a normally distributed noise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torque [Nm]: </a:t>
            </a:r>
            <a:r>
              <a:rPr lang="en-IN" sz="1800" dirty="0">
                <a:effectLst/>
                <a:latin typeface="Calibri" panose="020F0502020204030204" pitchFamily="34" charset="0"/>
                <a:ea typeface="Calibri" panose="020F0502020204030204" pitchFamily="34" charset="0"/>
                <a:cs typeface="Times New Roman" panose="02020603050405020304" pitchFamily="18" charset="0"/>
              </a:rPr>
              <a:t>torque values are normally distributed around 40 Nm with an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Ïƒ</a:t>
            </a:r>
            <a:r>
              <a:rPr lang="en-IN" sz="1800" dirty="0">
                <a:effectLst/>
                <a:latin typeface="Calibri" panose="020F0502020204030204" pitchFamily="34" charset="0"/>
                <a:ea typeface="Calibri" panose="020F0502020204030204" pitchFamily="34" charset="0"/>
                <a:cs typeface="Times New Roman" panose="02020603050405020304" pitchFamily="18" charset="0"/>
              </a:rPr>
              <a:t> = 10 Nm and no negative values.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tool wear [min]: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quality variants H/M/L add 5/3/2 minutes of tool wear to the used tool in the process.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machine failure' label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indicates whether the machine has failed in this particular data point.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9007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22B6-2090-B3C4-768F-ABA8B4483220}"/>
              </a:ext>
            </a:extLst>
          </p:cNvPr>
          <p:cNvSpPr>
            <a:spLocks noGrp="1"/>
          </p:cNvSpPr>
          <p:nvPr>
            <p:ph type="title"/>
          </p:nvPr>
        </p:nvSpPr>
        <p:spPr/>
        <p:txBody>
          <a:bodyPr/>
          <a:lstStyle/>
          <a:p>
            <a:r>
              <a:rPr lang="en-US" sz="3200" b="0" i="0" dirty="0">
                <a:solidFill>
                  <a:srgbClr val="FFFFFF"/>
                </a:solidFill>
                <a:effectLst/>
                <a:latin typeface="Söhne"/>
              </a:rPr>
              <a:t>Five Independent Failure Modes of the Machine</a:t>
            </a:r>
            <a:endParaRPr lang="en-US" sz="3200" dirty="0">
              <a:solidFill>
                <a:srgbClr val="FFFFFF"/>
              </a:solidFill>
            </a:endParaRPr>
          </a:p>
        </p:txBody>
      </p:sp>
      <p:sp>
        <p:nvSpPr>
          <p:cNvPr id="3" name="Content Placeholder 2">
            <a:extLst>
              <a:ext uri="{FF2B5EF4-FFF2-40B4-BE49-F238E27FC236}">
                <a16:creationId xmlns:a16="http://schemas.microsoft.com/office/drawing/2014/main" id="{2E838394-EE4E-A7BB-2F38-B386B5F01F57}"/>
              </a:ext>
            </a:extLst>
          </p:cNvPr>
          <p:cNvSpPr>
            <a:spLocks noGrp="1"/>
          </p:cNvSpPr>
          <p:nvPr>
            <p:ph idx="1"/>
          </p:nvPr>
        </p:nvSpPr>
        <p:spPr>
          <a:xfrm>
            <a:off x="1154954" y="2387369"/>
            <a:ext cx="8825659" cy="4113184"/>
          </a:xfrm>
        </p:spPr>
        <p:txBody>
          <a:bodyPr>
            <a:normAutofit fontScale="85000" lnSpcReduction="20000"/>
          </a:bodyPr>
          <a:lstStyle/>
          <a:p>
            <a:pPr marL="342900" marR="0" lvl="0" indent="-342900">
              <a:lnSpc>
                <a:spcPct val="150000"/>
              </a:lnSpc>
              <a:spcBef>
                <a:spcPts val="0"/>
              </a:spcBef>
              <a:spcAft>
                <a:spcPts val="0"/>
              </a:spcAft>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T</a:t>
            </a:r>
            <a:r>
              <a:rPr lang="en-IN" sz="1800" b="1" dirty="0">
                <a:effectLst/>
                <a:latin typeface="Calibri" panose="020F0502020204030204" pitchFamily="34" charset="0"/>
                <a:ea typeface="Calibri" panose="020F0502020204030204" pitchFamily="34" charset="0"/>
                <a:cs typeface="Times New Roman" panose="02020603050405020304" pitchFamily="18" charset="0"/>
              </a:rPr>
              <a:t>ool wear failure (TWF):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tool will be replaced of a fail at a randomly selected tool wear time between 200 – 240 mins (120 times in our dataset). At this point in time, the tool is replaced 69 times and fails 51 times (randomly assigned).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H</a:t>
            </a:r>
            <a:r>
              <a:rPr lang="en-IN" sz="1800" b="1" dirty="0">
                <a:effectLst/>
                <a:latin typeface="Calibri" panose="020F0502020204030204" pitchFamily="34" charset="0"/>
                <a:ea typeface="Calibri" panose="020F0502020204030204" pitchFamily="34" charset="0"/>
                <a:cs typeface="Times New Roman" panose="02020603050405020304" pitchFamily="18" charset="0"/>
              </a:rPr>
              <a:t>eat dissipation failure (HDF): </a:t>
            </a:r>
            <a:r>
              <a:rPr lang="en-IN" sz="1800" dirty="0">
                <a:effectLst/>
                <a:latin typeface="Calibri" panose="020F0502020204030204" pitchFamily="34" charset="0"/>
                <a:ea typeface="Calibri" panose="020F0502020204030204" pitchFamily="34" charset="0"/>
                <a:cs typeface="Times New Roman" panose="02020603050405020304" pitchFamily="18" charset="0"/>
              </a:rPr>
              <a:t>heat dissipation causes a process failure, if the difference between air- and process temperature is below 8.6 K and the tool’s rotational speed is below 1380 rpm. This is the case for 115 data points.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P</a:t>
            </a:r>
            <a:r>
              <a:rPr lang="en-IN" sz="1800" b="1" dirty="0">
                <a:effectLst/>
                <a:latin typeface="Calibri" panose="020F0502020204030204" pitchFamily="34" charset="0"/>
                <a:ea typeface="Calibri" panose="020F0502020204030204" pitchFamily="34" charset="0"/>
                <a:cs typeface="Times New Roman" panose="02020603050405020304" pitchFamily="18" charset="0"/>
              </a:rPr>
              <a:t>ower failure (PWF):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product of torque and rotational speed (in rad/s) equals the power required for the process. If this power is below 3500 W or above 9000 W, the process fails, which is the case 95 times in our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O</a:t>
            </a:r>
            <a:r>
              <a:rPr lang="en-IN" sz="1800" b="1" dirty="0">
                <a:effectLst/>
                <a:latin typeface="Calibri" panose="020F0502020204030204" pitchFamily="34" charset="0"/>
                <a:ea typeface="Calibri" panose="020F0502020204030204" pitchFamily="34" charset="0"/>
                <a:cs typeface="Times New Roman" panose="02020603050405020304" pitchFamily="18" charset="0"/>
              </a:rPr>
              <a:t>verstrain failure (OSF): </a:t>
            </a:r>
            <a:r>
              <a:rPr lang="en-IN" sz="1800" dirty="0">
                <a:effectLst/>
                <a:latin typeface="Calibri" panose="020F0502020204030204" pitchFamily="34" charset="0"/>
                <a:ea typeface="Calibri" panose="020F0502020204030204" pitchFamily="34" charset="0"/>
                <a:cs typeface="Times New Roman" panose="02020603050405020304" pitchFamily="18" charset="0"/>
              </a:rPr>
              <a:t>if the product of tool wear and torque exceeds 11,000 min Nm for the L product variant (12,000 M, 13,000 H), the process fails due to overstrain. This is true for 98 data points.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andom failures (RNF): </a:t>
            </a:r>
            <a:r>
              <a:rPr lang="en-IN" sz="1800" dirty="0">
                <a:effectLst/>
                <a:latin typeface="Calibri" panose="020F0502020204030204" pitchFamily="34" charset="0"/>
                <a:ea typeface="Calibri" panose="020F0502020204030204" pitchFamily="34" charset="0"/>
                <a:cs typeface="Times New Roman" panose="02020603050405020304" pitchFamily="18" charset="0"/>
              </a:rPr>
              <a:t>each process has a chance of 0,1 % to fail regardless of its process parameters. This is the case for only 5 data points, less than could be expected for 10,000 data points in our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2528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A112-90A3-689D-1B44-37ADEBF5ADC3}"/>
              </a:ext>
            </a:extLst>
          </p:cNvPr>
          <p:cNvSpPr>
            <a:spLocks noGrp="1"/>
          </p:cNvSpPr>
          <p:nvPr>
            <p:ph type="title"/>
          </p:nvPr>
        </p:nvSpPr>
        <p:spPr>
          <a:xfrm>
            <a:off x="988699" y="838200"/>
            <a:ext cx="8761413" cy="706964"/>
          </a:xfrm>
        </p:spPr>
        <p:txBody>
          <a:bodyPr/>
          <a:lstStyle/>
          <a:p>
            <a:r>
              <a:rPr lang="en-US" sz="2800" dirty="0"/>
              <a:t>Data Pre-processing and Dimension Reduction</a:t>
            </a:r>
          </a:p>
        </p:txBody>
      </p:sp>
      <p:sp>
        <p:nvSpPr>
          <p:cNvPr id="3" name="Content Placeholder 2">
            <a:extLst>
              <a:ext uri="{FF2B5EF4-FFF2-40B4-BE49-F238E27FC236}">
                <a16:creationId xmlns:a16="http://schemas.microsoft.com/office/drawing/2014/main" id="{19D43E7A-6DB1-71BE-AB04-6A0D8004BC0E}"/>
              </a:ext>
            </a:extLst>
          </p:cNvPr>
          <p:cNvSpPr>
            <a:spLocks noGrp="1"/>
          </p:cNvSpPr>
          <p:nvPr>
            <p:ph idx="1"/>
          </p:nvPr>
        </p:nvSpPr>
        <p:spPr/>
        <p:txBody>
          <a:bodyPr/>
          <a:lstStyle/>
          <a:p>
            <a:r>
              <a:rPr lang="en-US" dirty="0"/>
              <a:t>Applied Principal component Analysis to the training dataset.</a:t>
            </a:r>
          </a:p>
          <a:p>
            <a:r>
              <a:rPr lang="en-US" dirty="0"/>
              <a:t>The variances captured by the first 2 components are 88.75% and 11.16%.</a:t>
            </a:r>
          </a:p>
          <a:p>
            <a:endParaRPr lang="en-US" dirty="0"/>
          </a:p>
          <a:p>
            <a:endParaRPr lang="en-US" dirty="0"/>
          </a:p>
        </p:txBody>
      </p:sp>
      <p:pic>
        <p:nvPicPr>
          <p:cNvPr id="7" name="Picture 6">
            <a:extLst>
              <a:ext uri="{FF2B5EF4-FFF2-40B4-BE49-F238E27FC236}">
                <a16:creationId xmlns:a16="http://schemas.microsoft.com/office/drawing/2014/main" id="{B051FF25-1DB3-383E-2F1A-549A59AB24C4}"/>
              </a:ext>
            </a:extLst>
          </p:cNvPr>
          <p:cNvPicPr>
            <a:picLocks noChangeAspect="1"/>
          </p:cNvPicPr>
          <p:nvPr/>
        </p:nvPicPr>
        <p:blipFill>
          <a:blip r:embed="rId2"/>
          <a:stretch>
            <a:fillRect/>
          </a:stretch>
        </p:blipFill>
        <p:spPr>
          <a:xfrm>
            <a:off x="1371958" y="3662926"/>
            <a:ext cx="4320914" cy="2667231"/>
          </a:xfrm>
          <a:prstGeom prst="rect">
            <a:avLst/>
          </a:prstGeom>
        </p:spPr>
      </p:pic>
    </p:spTree>
    <p:extLst>
      <p:ext uri="{BB962C8B-B14F-4D97-AF65-F5344CB8AC3E}">
        <p14:creationId xmlns:p14="http://schemas.microsoft.com/office/powerpoint/2010/main" val="2593562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818</TotalTime>
  <Words>1842</Words>
  <Application>Microsoft Office PowerPoint</Application>
  <PresentationFormat>Widescreen</PresentationFormat>
  <Paragraphs>165</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Batang</vt:lpstr>
      <vt:lpstr>Algerian</vt:lpstr>
      <vt:lpstr>Arial</vt:lpstr>
      <vt:lpstr>Calibri</vt:lpstr>
      <vt:lpstr>Century Gothic</vt:lpstr>
      <vt:lpstr>Lucida Bright</vt:lpstr>
      <vt:lpstr>Söhne</vt:lpstr>
      <vt:lpstr>Symbol</vt:lpstr>
      <vt:lpstr>Times New Roman</vt:lpstr>
      <vt:lpstr>Wingdings</vt:lpstr>
      <vt:lpstr>Wingdings 3</vt:lpstr>
      <vt:lpstr>Ion Boardroom</vt:lpstr>
      <vt:lpstr> PREDICTIVE ANALYSIS OF MACHINE FAILURE  </vt:lpstr>
      <vt:lpstr>Table of contents</vt:lpstr>
      <vt:lpstr>Problem Setting</vt:lpstr>
      <vt:lpstr>Problem Objective</vt:lpstr>
      <vt:lpstr>Problem Definition</vt:lpstr>
      <vt:lpstr>Data Sources</vt:lpstr>
      <vt:lpstr>Data Description</vt:lpstr>
      <vt:lpstr>Five Independent Failure Modes of the Machine</vt:lpstr>
      <vt:lpstr>Data Pre-processing and Dimension Reduction</vt:lpstr>
      <vt:lpstr>Exploratory Analysis: Histograms for each numerical variable </vt:lpstr>
      <vt:lpstr>Exploratory Analysis: Histograms for each numerical variable </vt:lpstr>
      <vt:lpstr>Exploratory Analysis: Frequency of machine failure </vt:lpstr>
      <vt:lpstr>Exploratory Analysis: Pie chart for each category of failure types</vt:lpstr>
      <vt:lpstr>Exploratory Analysis: Correlation plot for correlation matrix</vt:lpstr>
      <vt:lpstr>Exploration of Candidate Data Mining Models and Selecting the Final Model.   </vt:lpstr>
      <vt:lpstr>Data Mining Model</vt:lpstr>
      <vt:lpstr>Model Building : XGBoost</vt:lpstr>
      <vt:lpstr>Model Building : Random Forest</vt:lpstr>
      <vt:lpstr>Model Building : Random Forest</vt:lpstr>
      <vt:lpstr>Model Building : Decision Tree</vt:lpstr>
      <vt:lpstr>Model Building : AdaBoost Classifier</vt:lpstr>
      <vt:lpstr>Model Building : Kneighbors Classifier</vt:lpstr>
      <vt:lpstr>Model Building and Performance evaluation</vt:lpstr>
      <vt:lpstr>Performance Evaluation </vt:lpstr>
      <vt:lpstr>Performance Evaluation : Comparison of model performance </vt:lpstr>
      <vt:lpstr>Conclusion and Key take aways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dc:title>
  <dc:creator>Pavan Chirala</dc:creator>
  <cp:lastModifiedBy>Tejashwini Vemavarapu</cp:lastModifiedBy>
  <cp:revision>13</cp:revision>
  <dcterms:created xsi:type="dcterms:W3CDTF">2023-04-14T18:03:19Z</dcterms:created>
  <dcterms:modified xsi:type="dcterms:W3CDTF">2024-04-09T06:44:49Z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